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Lst>
  <p:notesMasterIdLst>
    <p:notesMasterId r:id="rId38"/>
  </p:notesMasterIdLst>
  <p:handoutMasterIdLst>
    <p:handoutMasterId r:id="rId39"/>
  </p:handoutMasterIdLst>
  <p:sldIdLst>
    <p:sldId id="256" r:id="rId2"/>
    <p:sldId id="304" r:id="rId3"/>
    <p:sldId id="378" r:id="rId4"/>
    <p:sldId id="387" r:id="rId5"/>
    <p:sldId id="383" r:id="rId6"/>
    <p:sldId id="382" r:id="rId7"/>
    <p:sldId id="389" r:id="rId8"/>
    <p:sldId id="388" r:id="rId9"/>
    <p:sldId id="390" r:id="rId10"/>
    <p:sldId id="391" r:id="rId11"/>
    <p:sldId id="392" r:id="rId12"/>
    <p:sldId id="393" r:id="rId13"/>
    <p:sldId id="394" r:id="rId14"/>
    <p:sldId id="410" r:id="rId15"/>
    <p:sldId id="395" r:id="rId16"/>
    <p:sldId id="396" r:id="rId17"/>
    <p:sldId id="397" r:id="rId18"/>
    <p:sldId id="398" r:id="rId19"/>
    <p:sldId id="399" r:id="rId20"/>
    <p:sldId id="400" r:id="rId21"/>
    <p:sldId id="401" r:id="rId22"/>
    <p:sldId id="384" r:id="rId23"/>
    <p:sldId id="379" r:id="rId24"/>
    <p:sldId id="385" r:id="rId25"/>
    <p:sldId id="407" r:id="rId26"/>
    <p:sldId id="380" r:id="rId27"/>
    <p:sldId id="408" r:id="rId28"/>
    <p:sldId id="409" r:id="rId29"/>
    <p:sldId id="411" r:id="rId30"/>
    <p:sldId id="402" r:id="rId31"/>
    <p:sldId id="404" r:id="rId32"/>
    <p:sldId id="406" r:id="rId33"/>
    <p:sldId id="405" r:id="rId34"/>
    <p:sldId id="386" r:id="rId35"/>
    <p:sldId id="381" r:id="rId36"/>
    <p:sldId id="292" r:id="rId37"/>
  </p:sldIdLst>
  <p:sldSz cx="9144000" cy="6858000" type="screen4x3"/>
  <p:notesSz cx="9947275" cy="6858000"/>
  <p:defaultTextStyle>
    <a:defPPr>
      <a:defRPr lang="zh-CN"/>
    </a:defPPr>
    <a:lvl1pPr algn="l" rtl="0" fontAlgn="base">
      <a:spcBef>
        <a:spcPct val="0"/>
      </a:spcBef>
      <a:spcAft>
        <a:spcPct val="0"/>
      </a:spcAft>
      <a:defRPr kern="12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kern="12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kern="12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kern="12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kern="1200">
        <a:solidFill>
          <a:schemeClr val="tx1"/>
        </a:solidFill>
        <a:latin typeface="Arial" pitchFamily="34" charset="0"/>
        <a:ea typeface="微软雅黑" pitchFamily="34" charset="-122"/>
        <a:cs typeface="+mn-cs"/>
      </a:defRPr>
    </a:lvl5pPr>
    <a:lvl6pPr marL="2286000" algn="l" defTabSz="914400" rtl="0" eaLnBrk="1" latinLnBrk="0" hangingPunct="1">
      <a:defRPr kern="1200">
        <a:solidFill>
          <a:schemeClr val="tx1"/>
        </a:solidFill>
        <a:latin typeface="Arial" pitchFamily="34" charset="0"/>
        <a:ea typeface="微软雅黑" pitchFamily="34" charset="-122"/>
        <a:cs typeface="+mn-cs"/>
      </a:defRPr>
    </a:lvl6pPr>
    <a:lvl7pPr marL="2743200" algn="l" defTabSz="914400" rtl="0" eaLnBrk="1" latinLnBrk="0" hangingPunct="1">
      <a:defRPr kern="1200">
        <a:solidFill>
          <a:schemeClr val="tx1"/>
        </a:solidFill>
        <a:latin typeface="Arial" pitchFamily="34" charset="0"/>
        <a:ea typeface="微软雅黑" pitchFamily="34" charset="-122"/>
        <a:cs typeface="+mn-cs"/>
      </a:defRPr>
    </a:lvl7pPr>
    <a:lvl8pPr marL="3200400" algn="l" defTabSz="914400" rtl="0" eaLnBrk="1" latinLnBrk="0" hangingPunct="1">
      <a:defRPr kern="1200">
        <a:solidFill>
          <a:schemeClr val="tx1"/>
        </a:solidFill>
        <a:latin typeface="Arial" pitchFamily="34" charset="0"/>
        <a:ea typeface="微软雅黑" pitchFamily="34" charset="-122"/>
        <a:cs typeface="+mn-cs"/>
      </a:defRPr>
    </a:lvl8pPr>
    <a:lvl9pPr marL="3657600" algn="l" defTabSz="914400" rtl="0" eaLnBrk="1" latinLnBrk="0" hangingPunct="1">
      <a:defRPr kern="1200">
        <a:solidFill>
          <a:schemeClr val="tx1"/>
        </a:solidFill>
        <a:latin typeface="Arial" pitchFamily="34"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FFCC"/>
    <a:srgbClr val="FF99CC"/>
    <a:srgbClr val="1E077F"/>
    <a:srgbClr val="0533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88444" autoAdjust="0"/>
  </p:normalViewPr>
  <p:slideViewPr>
    <p:cSldViewPr>
      <p:cViewPr varScale="1">
        <p:scale>
          <a:sx n="88" d="100"/>
          <a:sy n="88" d="100"/>
        </p:scale>
        <p:origin x="792" y="90"/>
      </p:cViewPr>
      <p:guideLst>
        <p:guide orient="horz" pos="2160"/>
        <p:guide pos="2880"/>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205A0-5D27-40B4-B807-98A405554872}" type="doc">
      <dgm:prSet loTypeId="urn:microsoft.com/office/officeart/2005/8/layout/process4" loCatId="list" qsTypeId="urn:microsoft.com/office/officeart/2005/8/quickstyle/simple1" qsCatId="simple" csTypeId="urn:microsoft.com/office/officeart/2005/8/colors/accent2_3" csCatId="accent2" phldr="1"/>
      <dgm:spPr/>
      <dgm:t>
        <a:bodyPr/>
        <a:lstStyle/>
        <a:p>
          <a:endParaRPr lang="zh-CN" altLang="en-US"/>
        </a:p>
      </dgm:t>
    </dgm:pt>
    <dgm:pt modelId="{E49DF93E-813A-4496-8F7B-1F2444B641FF}">
      <dgm:prSet phldrT="[文本]" custT="1"/>
      <dgm:spPr/>
      <dgm:t>
        <a:bodyPr/>
        <a:lstStyle/>
        <a:p>
          <a:r>
            <a:rPr lang="zh-CN" altLang="en-US" sz="1400" dirty="0" smtClean="0">
              <a:solidFill>
                <a:schemeClr val="bg1"/>
              </a:solidFill>
              <a:latin typeface="Times New Roman" pitchFamily="18" charset="0"/>
              <a:ea typeface="黑体" pitchFamily="2" charset="-122"/>
              <a:cs typeface="Times New Roman" pitchFamily="18" charset="0"/>
            </a:rPr>
            <a:t>被动耗能概念</a:t>
          </a:r>
          <a:endParaRPr lang="zh-CN" altLang="en-US" sz="1400" dirty="0">
            <a:solidFill>
              <a:schemeClr val="bg1"/>
            </a:solidFill>
            <a:latin typeface="Times New Roman" pitchFamily="18" charset="0"/>
            <a:ea typeface="黑体" pitchFamily="2" charset="-122"/>
            <a:cs typeface="Times New Roman" pitchFamily="18" charset="0"/>
          </a:endParaRPr>
        </a:p>
      </dgm:t>
    </dgm:pt>
    <dgm:pt modelId="{2899E4D4-56A2-4DCF-9D17-F5F2750EE235}" type="parTrans" cxnId="{B1BAD3CF-24CC-4D5C-8721-B543D0341C64}">
      <dgm:prSet/>
      <dgm:spPr/>
      <dgm:t>
        <a:bodyPr/>
        <a:lstStyle/>
        <a:p>
          <a:endParaRPr lang="zh-CN" altLang="en-US"/>
        </a:p>
      </dgm:t>
    </dgm:pt>
    <dgm:pt modelId="{CF3D2F09-F320-4E63-9AB2-F606DA853F39}" type="sibTrans" cxnId="{B1BAD3CF-24CC-4D5C-8721-B543D0341C64}">
      <dgm:prSet/>
      <dgm:spPr/>
      <dgm:t>
        <a:bodyPr/>
        <a:lstStyle/>
        <a:p>
          <a:endParaRPr lang="zh-CN" altLang="en-US"/>
        </a:p>
      </dgm:t>
    </dgm:pt>
    <dgm:pt modelId="{1FEF6ECE-7BD1-463A-849B-A0BAC63B0B49}">
      <dgm:prSet phldrT="[文本]" custT="1"/>
      <dgm:spPr/>
      <dgm:t>
        <a:bodyPr/>
        <a:lstStyle/>
        <a:p>
          <a:r>
            <a:rPr lang="zh-CN" altLang="en-US" sz="1400" dirty="0" smtClean="0">
              <a:solidFill>
                <a:schemeClr val="bg1"/>
              </a:solidFill>
              <a:latin typeface="Times New Roman" pitchFamily="18" charset="0"/>
              <a:ea typeface="黑体" pitchFamily="2" charset="-122"/>
              <a:cs typeface="Times New Roman" pitchFamily="18" charset="0"/>
            </a:rPr>
            <a:t>上世纪</a:t>
          </a:r>
          <a:r>
            <a:rPr lang="en-US" altLang="zh-CN" sz="1400" dirty="0" smtClean="0">
              <a:solidFill>
                <a:schemeClr val="bg1"/>
              </a:solidFill>
              <a:latin typeface="Times New Roman" pitchFamily="18" charset="0"/>
              <a:ea typeface="黑体" pitchFamily="2" charset="-122"/>
              <a:cs typeface="Times New Roman" pitchFamily="18" charset="0"/>
            </a:rPr>
            <a:t>70</a:t>
          </a:r>
          <a:r>
            <a:rPr lang="zh-CN" altLang="en-US" sz="1400" dirty="0" smtClean="0">
              <a:solidFill>
                <a:schemeClr val="bg1"/>
              </a:solidFill>
              <a:latin typeface="Times New Roman" pitchFamily="18" charset="0"/>
              <a:ea typeface="黑体" pitchFamily="2" charset="-122"/>
              <a:cs typeface="Times New Roman" pitchFamily="18" charset="0"/>
            </a:rPr>
            <a:t>年代</a:t>
          </a:r>
          <a:endParaRPr lang="zh-CN" altLang="en-US" sz="1400" dirty="0">
            <a:solidFill>
              <a:schemeClr val="bg1"/>
            </a:solidFill>
            <a:latin typeface="Times New Roman" pitchFamily="18" charset="0"/>
            <a:ea typeface="黑体" pitchFamily="2" charset="-122"/>
            <a:cs typeface="Times New Roman" pitchFamily="18" charset="0"/>
          </a:endParaRPr>
        </a:p>
      </dgm:t>
    </dgm:pt>
    <dgm:pt modelId="{9CF58C92-8332-4441-9C5C-1D2CFE101A45}" type="parTrans" cxnId="{EE5098C8-9D08-4EC1-B2AF-4024BF39998E}">
      <dgm:prSet/>
      <dgm:spPr/>
      <dgm:t>
        <a:bodyPr/>
        <a:lstStyle/>
        <a:p>
          <a:endParaRPr lang="zh-CN" altLang="en-US"/>
        </a:p>
      </dgm:t>
    </dgm:pt>
    <dgm:pt modelId="{FDAA4E05-C489-43A1-939A-243027CA6835}" type="sibTrans" cxnId="{EE5098C8-9D08-4EC1-B2AF-4024BF39998E}">
      <dgm:prSet/>
      <dgm:spPr/>
      <dgm:t>
        <a:bodyPr/>
        <a:lstStyle/>
        <a:p>
          <a:endParaRPr lang="zh-CN" altLang="en-US"/>
        </a:p>
      </dgm:t>
    </dgm:pt>
    <dgm:pt modelId="{EBC45A68-610E-41B5-943F-4496D0FE8BFF}">
      <dgm:prSet phldrT="[文本]" custT="1"/>
      <dgm:spPr/>
      <dgm:t>
        <a:bodyPr/>
        <a:lstStyle/>
        <a:p>
          <a:r>
            <a:rPr lang="zh-CN" altLang="en-US" sz="1400" dirty="0" smtClean="0">
              <a:solidFill>
                <a:schemeClr val="bg1"/>
              </a:solidFill>
              <a:latin typeface="Times New Roman" pitchFamily="18" charset="0"/>
              <a:ea typeface="黑体" pitchFamily="2" charset="-122"/>
              <a:cs typeface="Times New Roman" pitchFamily="18" charset="0"/>
            </a:rPr>
            <a:t>美、日</a:t>
          </a:r>
          <a:endParaRPr lang="zh-CN" altLang="en-US" sz="1400" dirty="0">
            <a:solidFill>
              <a:schemeClr val="bg1"/>
            </a:solidFill>
            <a:latin typeface="Times New Roman" pitchFamily="18" charset="0"/>
            <a:ea typeface="黑体" pitchFamily="2" charset="-122"/>
            <a:cs typeface="Times New Roman" pitchFamily="18" charset="0"/>
          </a:endParaRPr>
        </a:p>
      </dgm:t>
    </dgm:pt>
    <dgm:pt modelId="{2539916C-4FF5-4A95-A8A4-DF7EA038856B}" type="parTrans" cxnId="{A5F6A902-9BC3-40A8-B972-4D1F712EE9C0}">
      <dgm:prSet/>
      <dgm:spPr/>
      <dgm:t>
        <a:bodyPr/>
        <a:lstStyle/>
        <a:p>
          <a:endParaRPr lang="zh-CN" altLang="en-US"/>
        </a:p>
      </dgm:t>
    </dgm:pt>
    <dgm:pt modelId="{C328D344-BBBC-435A-BAD8-CC993544BC85}" type="sibTrans" cxnId="{A5F6A902-9BC3-40A8-B972-4D1F712EE9C0}">
      <dgm:prSet/>
      <dgm:spPr/>
      <dgm:t>
        <a:bodyPr/>
        <a:lstStyle/>
        <a:p>
          <a:endParaRPr lang="zh-CN" altLang="en-US"/>
        </a:p>
      </dgm:t>
    </dgm:pt>
    <dgm:pt modelId="{454EE930-8751-4E6D-9060-067908D0C429}">
      <dgm:prSet phldrT="[文本]" custT="1"/>
      <dgm:spPr/>
      <dgm:t>
        <a:bodyPr/>
        <a:lstStyle/>
        <a:p>
          <a:r>
            <a:rPr lang="zh-CN" altLang="en-US" sz="1400" dirty="0" smtClean="0">
              <a:solidFill>
                <a:schemeClr val="bg1"/>
              </a:solidFill>
              <a:latin typeface="Times New Roman" pitchFamily="18" charset="0"/>
              <a:ea typeface="黑体" pitchFamily="2" charset="-122"/>
              <a:cs typeface="Times New Roman" pitchFamily="18" charset="0"/>
            </a:rPr>
            <a:t>金属消能构件</a:t>
          </a:r>
          <a:endParaRPr lang="zh-CN" altLang="en-US" sz="1400" dirty="0">
            <a:solidFill>
              <a:schemeClr val="bg1"/>
            </a:solidFill>
            <a:latin typeface="Times New Roman" pitchFamily="18" charset="0"/>
            <a:ea typeface="黑体" pitchFamily="2" charset="-122"/>
            <a:cs typeface="Times New Roman" pitchFamily="18" charset="0"/>
          </a:endParaRPr>
        </a:p>
      </dgm:t>
    </dgm:pt>
    <dgm:pt modelId="{076F6D2E-98C5-4E69-AA29-1C9DB19335A3}" type="parTrans" cxnId="{07950C12-AF28-4624-B7D4-DA49DA5BECAB}">
      <dgm:prSet/>
      <dgm:spPr/>
      <dgm:t>
        <a:bodyPr/>
        <a:lstStyle/>
        <a:p>
          <a:endParaRPr lang="zh-CN" altLang="en-US"/>
        </a:p>
      </dgm:t>
    </dgm:pt>
    <dgm:pt modelId="{526AAE5A-259D-4290-BF58-3FFE9F3CCEF2}" type="sibTrans" cxnId="{07950C12-AF28-4624-B7D4-DA49DA5BECAB}">
      <dgm:prSet/>
      <dgm:spPr/>
      <dgm:t>
        <a:bodyPr/>
        <a:lstStyle/>
        <a:p>
          <a:endParaRPr lang="zh-CN" altLang="en-US"/>
        </a:p>
      </dgm:t>
    </dgm:pt>
    <dgm:pt modelId="{B356ED2E-2ABD-442D-ABDC-3EEA650BC6C6}">
      <dgm:prSet phldrT="[文本]" custT="1"/>
      <dgm:spPr/>
      <dgm:t>
        <a:bodyPr/>
        <a:lstStyle/>
        <a:p>
          <a:r>
            <a:rPr lang="zh-CN" altLang="en-US" sz="1400" dirty="0" smtClean="0">
              <a:solidFill>
                <a:schemeClr val="bg1"/>
              </a:solidFill>
              <a:latin typeface="Times New Roman" pitchFamily="18" charset="0"/>
              <a:ea typeface="黑体" pitchFamily="2" charset="-122"/>
              <a:cs typeface="Times New Roman" pitchFamily="18" charset="0"/>
            </a:rPr>
            <a:t>上世纪</a:t>
          </a:r>
          <a:r>
            <a:rPr lang="en-US" altLang="zh-CN" sz="1400" dirty="0" smtClean="0">
              <a:solidFill>
                <a:schemeClr val="bg1"/>
              </a:solidFill>
              <a:latin typeface="Times New Roman" pitchFamily="18" charset="0"/>
              <a:ea typeface="黑体" pitchFamily="2" charset="-122"/>
              <a:cs typeface="Times New Roman" pitchFamily="18" charset="0"/>
            </a:rPr>
            <a:t>80</a:t>
          </a:r>
          <a:r>
            <a:rPr lang="zh-CN" altLang="en-US" sz="1400" dirty="0" smtClean="0">
              <a:solidFill>
                <a:schemeClr val="bg1"/>
              </a:solidFill>
              <a:latin typeface="Times New Roman" pitchFamily="18" charset="0"/>
              <a:ea typeface="黑体" pitchFamily="2" charset="-122"/>
              <a:cs typeface="Times New Roman" pitchFamily="18" charset="0"/>
            </a:rPr>
            <a:t>、</a:t>
          </a:r>
          <a:r>
            <a:rPr lang="en-US" altLang="zh-CN" sz="1400" dirty="0" smtClean="0">
              <a:solidFill>
                <a:schemeClr val="bg1"/>
              </a:solidFill>
              <a:latin typeface="Times New Roman" pitchFamily="18" charset="0"/>
              <a:ea typeface="黑体" pitchFamily="2" charset="-122"/>
              <a:cs typeface="Times New Roman" pitchFamily="18" charset="0"/>
            </a:rPr>
            <a:t>90</a:t>
          </a:r>
          <a:r>
            <a:rPr lang="zh-CN" altLang="en-US" sz="1400" dirty="0" smtClean="0">
              <a:solidFill>
                <a:schemeClr val="bg1"/>
              </a:solidFill>
              <a:latin typeface="Times New Roman" pitchFamily="18" charset="0"/>
              <a:ea typeface="黑体" pitchFamily="2" charset="-122"/>
              <a:cs typeface="Times New Roman" pitchFamily="18" charset="0"/>
            </a:rPr>
            <a:t>年代</a:t>
          </a:r>
          <a:endParaRPr lang="zh-CN" altLang="en-US" sz="1400" dirty="0">
            <a:solidFill>
              <a:schemeClr val="bg1"/>
            </a:solidFill>
            <a:latin typeface="Times New Roman" pitchFamily="18" charset="0"/>
            <a:ea typeface="黑体" pitchFamily="2" charset="-122"/>
            <a:cs typeface="Times New Roman" pitchFamily="18" charset="0"/>
          </a:endParaRPr>
        </a:p>
      </dgm:t>
    </dgm:pt>
    <dgm:pt modelId="{E66B5F8E-3CC8-434A-B6D6-D10E30FEE371}" type="parTrans" cxnId="{7EA4A320-4BF0-4D94-867E-A2F63E683F23}">
      <dgm:prSet/>
      <dgm:spPr/>
      <dgm:t>
        <a:bodyPr/>
        <a:lstStyle/>
        <a:p>
          <a:endParaRPr lang="zh-CN" altLang="en-US"/>
        </a:p>
      </dgm:t>
    </dgm:pt>
    <dgm:pt modelId="{5CD7BBBE-C049-46E6-B78B-C6A0E94612C5}" type="sibTrans" cxnId="{7EA4A320-4BF0-4D94-867E-A2F63E683F23}">
      <dgm:prSet/>
      <dgm:spPr/>
      <dgm:t>
        <a:bodyPr/>
        <a:lstStyle/>
        <a:p>
          <a:endParaRPr lang="zh-CN" altLang="en-US"/>
        </a:p>
      </dgm:t>
    </dgm:pt>
    <dgm:pt modelId="{3D0B7786-DBAD-4E5E-B7F0-1CFAFF0AF187}">
      <dgm:prSet phldrT="[文本]" custT="1"/>
      <dgm:spPr/>
      <dgm:t>
        <a:bodyPr/>
        <a:lstStyle/>
        <a:p>
          <a:r>
            <a:rPr lang="zh-CN" altLang="en-US" sz="1400" dirty="0" smtClean="0">
              <a:solidFill>
                <a:schemeClr val="bg1"/>
              </a:solidFill>
              <a:latin typeface="Times New Roman" pitchFamily="18" charset="0"/>
              <a:ea typeface="黑体" pitchFamily="2" charset="-122"/>
              <a:cs typeface="Times New Roman" pitchFamily="18" charset="0"/>
            </a:rPr>
            <a:t>国产金属消能构件</a:t>
          </a:r>
          <a:endParaRPr lang="zh-CN" altLang="en-US" sz="1400" dirty="0">
            <a:solidFill>
              <a:schemeClr val="bg1"/>
            </a:solidFill>
            <a:latin typeface="Times New Roman" pitchFamily="18" charset="0"/>
            <a:ea typeface="黑体" pitchFamily="2" charset="-122"/>
            <a:cs typeface="Times New Roman" pitchFamily="18" charset="0"/>
          </a:endParaRPr>
        </a:p>
      </dgm:t>
    </dgm:pt>
    <dgm:pt modelId="{86C08300-B8FD-415C-B328-5DFC19F46D42}" type="parTrans" cxnId="{789F6936-DE5D-4DAD-BD88-0BF1600A8E46}">
      <dgm:prSet/>
      <dgm:spPr/>
      <dgm:t>
        <a:bodyPr/>
        <a:lstStyle/>
        <a:p>
          <a:endParaRPr lang="zh-CN" altLang="en-US"/>
        </a:p>
      </dgm:t>
    </dgm:pt>
    <dgm:pt modelId="{64C4ABB9-5A22-4533-BB02-EA6ABC7D5A18}" type="sibTrans" cxnId="{789F6936-DE5D-4DAD-BD88-0BF1600A8E46}">
      <dgm:prSet/>
      <dgm:spPr/>
      <dgm:t>
        <a:bodyPr/>
        <a:lstStyle/>
        <a:p>
          <a:endParaRPr lang="zh-CN" altLang="en-US"/>
        </a:p>
      </dgm:t>
    </dgm:pt>
    <dgm:pt modelId="{2D946486-1D85-4387-BB28-4323B6B0B77C}">
      <dgm:prSet phldrT="[文本]" custT="1"/>
      <dgm:spPr/>
      <dgm:t>
        <a:bodyPr/>
        <a:lstStyle/>
        <a:p>
          <a:r>
            <a:rPr lang="zh-CN" altLang="en-US" sz="1400" dirty="0" smtClean="0">
              <a:solidFill>
                <a:schemeClr val="bg1"/>
              </a:solidFill>
              <a:latin typeface="Times New Roman" pitchFamily="18" charset="0"/>
              <a:ea typeface="黑体" pitchFamily="2" charset="-122"/>
              <a:cs typeface="Times New Roman" pitchFamily="18" charset="0"/>
            </a:rPr>
            <a:t>本世纪初</a:t>
          </a:r>
          <a:endParaRPr lang="zh-CN" altLang="en-US" sz="1400" dirty="0">
            <a:solidFill>
              <a:schemeClr val="bg1"/>
            </a:solidFill>
            <a:latin typeface="Times New Roman" pitchFamily="18" charset="0"/>
            <a:ea typeface="黑体" pitchFamily="2" charset="-122"/>
            <a:cs typeface="Times New Roman" pitchFamily="18" charset="0"/>
          </a:endParaRPr>
        </a:p>
      </dgm:t>
    </dgm:pt>
    <dgm:pt modelId="{767807C0-D8F5-429D-89DF-5A798A670EAE}" type="parTrans" cxnId="{206D6FF8-1D9F-4FC1-9191-3DC3A739954C}">
      <dgm:prSet/>
      <dgm:spPr/>
      <dgm:t>
        <a:bodyPr/>
        <a:lstStyle/>
        <a:p>
          <a:endParaRPr lang="zh-CN" altLang="en-US"/>
        </a:p>
      </dgm:t>
    </dgm:pt>
    <dgm:pt modelId="{7050A05F-F064-415A-8328-F36B58685964}" type="sibTrans" cxnId="{206D6FF8-1D9F-4FC1-9191-3DC3A739954C}">
      <dgm:prSet/>
      <dgm:spPr/>
      <dgm:t>
        <a:bodyPr/>
        <a:lstStyle/>
        <a:p>
          <a:endParaRPr lang="zh-CN" altLang="en-US"/>
        </a:p>
      </dgm:t>
    </dgm:pt>
    <dgm:pt modelId="{1E6D651C-0E90-436B-946F-3E3D7368A2EB}">
      <dgm:prSet phldrT="[文本]" custT="1"/>
      <dgm:spPr/>
      <dgm:t>
        <a:bodyPr/>
        <a:lstStyle/>
        <a:p>
          <a:r>
            <a:rPr lang="zh-CN" altLang="en-US" sz="1400" dirty="0" smtClean="0">
              <a:solidFill>
                <a:schemeClr val="bg1"/>
              </a:solidFill>
              <a:latin typeface="Times New Roman" pitchFamily="18" charset="0"/>
              <a:ea typeface="黑体" pitchFamily="2" charset="-122"/>
              <a:cs typeface="Times New Roman" pitchFamily="18" charset="0"/>
            </a:rPr>
            <a:t>中国</a:t>
          </a:r>
          <a:endParaRPr lang="zh-CN" altLang="en-US" sz="1400" dirty="0">
            <a:solidFill>
              <a:schemeClr val="bg1"/>
            </a:solidFill>
            <a:latin typeface="Times New Roman" pitchFamily="18" charset="0"/>
            <a:ea typeface="黑体" pitchFamily="2" charset="-122"/>
            <a:cs typeface="Times New Roman" pitchFamily="18" charset="0"/>
          </a:endParaRPr>
        </a:p>
      </dgm:t>
    </dgm:pt>
    <dgm:pt modelId="{DD81DFAB-46E3-4067-997C-4CF1EA925261}" type="parTrans" cxnId="{A9DF46D3-B503-4C96-83E0-3869DB0076F7}">
      <dgm:prSet/>
      <dgm:spPr/>
      <dgm:t>
        <a:bodyPr/>
        <a:lstStyle/>
        <a:p>
          <a:endParaRPr lang="zh-CN" altLang="en-US"/>
        </a:p>
      </dgm:t>
    </dgm:pt>
    <dgm:pt modelId="{8B32AD19-8788-4B99-850C-938B094A2056}" type="sibTrans" cxnId="{A9DF46D3-B503-4C96-83E0-3869DB0076F7}">
      <dgm:prSet/>
      <dgm:spPr/>
      <dgm:t>
        <a:bodyPr/>
        <a:lstStyle/>
        <a:p>
          <a:endParaRPr lang="zh-CN" altLang="en-US"/>
        </a:p>
      </dgm:t>
    </dgm:pt>
    <dgm:pt modelId="{7DD7017F-03E6-42A8-A52E-F6F3EC5F126C}">
      <dgm:prSet phldrT="[文本]" custT="1"/>
      <dgm:spPr/>
      <dgm:t>
        <a:bodyPr/>
        <a:lstStyle/>
        <a:p>
          <a:r>
            <a:rPr lang="zh-CN" altLang="en-US" sz="1400" dirty="0" smtClean="0">
              <a:solidFill>
                <a:schemeClr val="bg1"/>
              </a:solidFill>
              <a:latin typeface="Times New Roman" pitchFamily="18" charset="0"/>
              <a:ea typeface="黑体" pitchFamily="2" charset="-122"/>
              <a:cs typeface="Times New Roman" pitchFamily="18" charset="0"/>
            </a:rPr>
            <a:t>美、日</a:t>
          </a:r>
          <a:endParaRPr lang="zh-CN" altLang="en-US" sz="1400" dirty="0">
            <a:solidFill>
              <a:schemeClr val="bg1"/>
            </a:solidFill>
            <a:latin typeface="Times New Roman" pitchFamily="18" charset="0"/>
            <a:ea typeface="黑体" pitchFamily="2" charset="-122"/>
            <a:cs typeface="Times New Roman" pitchFamily="18" charset="0"/>
          </a:endParaRPr>
        </a:p>
      </dgm:t>
    </dgm:pt>
    <dgm:pt modelId="{F545FF4E-076B-4320-BAAC-3B4E66D53A37}" type="sibTrans" cxnId="{6564B3FB-7A9B-4EF4-8670-26FEC311F5C9}">
      <dgm:prSet/>
      <dgm:spPr/>
      <dgm:t>
        <a:bodyPr/>
        <a:lstStyle/>
        <a:p>
          <a:endParaRPr lang="zh-CN" altLang="en-US"/>
        </a:p>
      </dgm:t>
    </dgm:pt>
    <dgm:pt modelId="{0BE2979D-B33E-4246-98C6-11002BB46B0E}" type="parTrans" cxnId="{6564B3FB-7A9B-4EF4-8670-26FEC311F5C9}">
      <dgm:prSet/>
      <dgm:spPr/>
      <dgm:t>
        <a:bodyPr/>
        <a:lstStyle/>
        <a:p>
          <a:endParaRPr lang="zh-CN" altLang="en-US"/>
        </a:p>
      </dgm:t>
    </dgm:pt>
    <dgm:pt modelId="{B8546375-7008-4D3B-BFFE-6A965030D4AF}" type="pres">
      <dgm:prSet presAssocID="{FCA205A0-5D27-40B4-B807-98A405554872}" presName="Name0" presStyleCnt="0">
        <dgm:presLayoutVars>
          <dgm:dir/>
          <dgm:animLvl val="lvl"/>
          <dgm:resizeHandles val="exact"/>
        </dgm:presLayoutVars>
      </dgm:prSet>
      <dgm:spPr/>
      <dgm:t>
        <a:bodyPr/>
        <a:lstStyle/>
        <a:p>
          <a:endParaRPr lang="zh-CN" altLang="en-US"/>
        </a:p>
      </dgm:t>
    </dgm:pt>
    <dgm:pt modelId="{550936D3-EF09-484F-A42C-A2B3A51D2B9D}" type="pres">
      <dgm:prSet presAssocID="{3D0B7786-DBAD-4E5E-B7F0-1CFAFF0AF187}" presName="boxAndChildren" presStyleCnt="0"/>
      <dgm:spPr/>
    </dgm:pt>
    <dgm:pt modelId="{F57E0197-0F2B-48EA-8E16-FC35B5ADA727}" type="pres">
      <dgm:prSet presAssocID="{3D0B7786-DBAD-4E5E-B7F0-1CFAFF0AF187}" presName="parentTextBox" presStyleLbl="node1" presStyleIdx="0" presStyleCnt="3"/>
      <dgm:spPr/>
      <dgm:t>
        <a:bodyPr/>
        <a:lstStyle/>
        <a:p>
          <a:endParaRPr lang="zh-CN" altLang="en-US"/>
        </a:p>
      </dgm:t>
    </dgm:pt>
    <dgm:pt modelId="{F4416852-E689-48EC-856F-BA4830BCD30B}" type="pres">
      <dgm:prSet presAssocID="{3D0B7786-DBAD-4E5E-B7F0-1CFAFF0AF187}" presName="entireBox" presStyleLbl="node1" presStyleIdx="0" presStyleCnt="3" custLinFactNeighborX="-3200" custLinFactNeighborY="21570"/>
      <dgm:spPr/>
      <dgm:t>
        <a:bodyPr/>
        <a:lstStyle/>
        <a:p>
          <a:endParaRPr lang="zh-CN" altLang="en-US"/>
        </a:p>
      </dgm:t>
    </dgm:pt>
    <dgm:pt modelId="{241046B1-C7B8-473C-9F0C-F990E920E66E}" type="pres">
      <dgm:prSet presAssocID="{3D0B7786-DBAD-4E5E-B7F0-1CFAFF0AF187}" presName="descendantBox" presStyleCnt="0"/>
      <dgm:spPr/>
    </dgm:pt>
    <dgm:pt modelId="{537C1DF9-EABB-4BB8-BB6A-8BCEAE73CA21}" type="pres">
      <dgm:prSet presAssocID="{2D946486-1D85-4387-BB28-4323B6B0B77C}" presName="childTextBox" presStyleLbl="fgAccFollowNode1" presStyleIdx="0" presStyleCnt="6">
        <dgm:presLayoutVars>
          <dgm:bulletEnabled val="1"/>
        </dgm:presLayoutVars>
      </dgm:prSet>
      <dgm:spPr/>
      <dgm:t>
        <a:bodyPr/>
        <a:lstStyle/>
        <a:p>
          <a:endParaRPr lang="zh-CN" altLang="en-US"/>
        </a:p>
      </dgm:t>
    </dgm:pt>
    <dgm:pt modelId="{1E13B704-174F-4680-887B-72C72E3D815C}" type="pres">
      <dgm:prSet presAssocID="{1E6D651C-0E90-436B-946F-3E3D7368A2EB}" presName="childTextBox" presStyleLbl="fgAccFollowNode1" presStyleIdx="1" presStyleCnt="6">
        <dgm:presLayoutVars>
          <dgm:bulletEnabled val="1"/>
        </dgm:presLayoutVars>
      </dgm:prSet>
      <dgm:spPr/>
      <dgm:t>
        <a:bodyPr/>
        <a:lstStyle/>
        <a:p>
          <a:endParaRPr lang="zh-CN" altLang="en-US"/>
        </a:p>
      </dgm:t>
    </dgm:pt>
    <dgm:pt modelId="{B4259412-D3F8-4069-B990-11B72F140CA7}" type="pres">
      <dgm:prSet presAssocID="{526AAE5A-259D-4290-BF58-3FFE9F3CCEF2}" presName="sp" presStyleCnt="0"/>
      <dgm:spPr/>
    </dgm:pt>
    <dgm:pt modelId="{CF9B8F55-1748-4680-8F7D-896EA4E65E69}" type="pres">
      <dgm:prSet presAssocID="{454EE930-8751-4E6D-9060-067908D0C429}" presName="arrowAndChildren" presStyleCnt="0"/>
      <dgm:spPr/>
    </dgm:pt>
    <dgm:pt modelId="{AF397446-C5FE-479A-BFDA-E557EAF2BDB0}" type="pres">
      <dgm:prSet presAssocID="{454EE930-8751-4E6D-9060-067908D0C429}" presName="parentTextArrow" presStyleLbl="node1" presStyleIdx="0" presStyleCnt="3"/>
      <dgm:spPr/>
      <dgm:t>
        <a:bodyPr/>
        <a:lstStyle/>
        <a:p>
          <a:endParaRPr lang="zh-CN" altLang="en-US"/>
        </a:p>
      </dgm:t>
    </dgm:pt>
    <dgm:pt modelId="{B9E718C4-7C22-419E-A1FA-B3A58586D918}" type="pres">
      <dgm:prSet presAssocID="{454EE930-8751-4E6D-9060-067908D0C429}" presName="arrow" presStyleLbl="node1" presStyleIdx="1" presStyleCnt="3"/>
      <dgm:spPr/>
      <dgm:t>
        <a:bodyPr/>
        <a:lstStyle/>
        <a:p>
          <a:endParaRPr lang="zh-CN" altLang="en-US"/>
        </a:p>
      </dgm:t>
    </dgm:pt>
    <dgm:pt modelId="{3E716998-3DC0-48FA-8F6B-7DE78B05F0F3}" type="pres">
      <dgm:prSet presAssocID="{454EE930-8751-4E6D-9060-067908D0C429}" presName="descendantArrow" presStyleCnt="0"/>
      <dgm:spPr/>
    </dgm:pt>
    <dgm:pt modelId="{80190A20-067D-414B-BCF6-72F589A7FF58}" type="pres">
      <dgm:prSet presAssocID="{B356ED2E-2ABD-442D-ABDC-3EEA650BC6C6}" presName="childTextArrow" presStyleLbl="fgAccFollowNode1" presStyleIdx="2" presStyleCnt="6">
        <dgm:presLayoutVars>
          <dgm:bulletEnabled val="1"/>
        </dgm:presLayoutVars>
      </dgm:prSet>
      <dgm:spPr/>
      <dgm:t>
        <a:bodyPr/>
        <a:lstStyle/>
        <a:p>
          <a:endParaRPr lang="zh-CN" altLang="en-US"/>
        </a:p>
      </dgm:t>
    </dgm:pt>
    <dgm:pt modelId="{5B3F1CB2-38D9-488B-BEC2-D97D01E7BA98}" type="pres">
      <dgm:prSet presAssocID="{7DD7017F-03E6-42A8-A52E-F6F3EC5F126C}" presName="childTextArrow" presStyleLbl="fgAccFollowNode1" presStyleIdx="3" presStyleCnt="6">
        <dgm:presLayoutVars>
          <dgm:bulletEnabled val="1"/>
        </dgm:presLayoutVars>
      </dgm:prSet>
      <dgm:spPr/>
      <dgm:t>
        <a:bodyPr/>
        <a:lstStyle/>
        <a:p>
          <a:endParaRPr lang="zh-CN" altLang="en-US"/>
        </a:p>
      </dgm:t>
    </dgm:pt>
    <dgm:pt modelId="{1513C237-1C79-48B8-8FE9-DAEE265AA547}" type="pres">
      <dgm:prSet presAssocID="{CF3D2F09-F320-4E63-9AB2-F606DA853F39}" presName="sp" presStyleCnt="0"/>
      <dgm:spPr/>
    </dgm:pt>
    <dgm:pt modelId="{7ACECDA3-BA96-4064-BF30-45168AE3C131}" type="pres">
      <dgm:prSet presAssocID="{E49DF93E-813A-4496-8F7B-1F2444B641FF}" presName="arrowAndChildren" presStyleCnt="0"/>
      <dgm:spPr/>
    </dgm:pt>
    <dgm:pt modelId="{D3A1EB29-F238-4025-9A76-E11CE2923C32}" type="pres">
      <dgm:prSet presAssocID="{E49DF93E-813A-4496-8F7B-1F2444B641FF}" presName="parentTextArrow" presStyleLbl="node1" presStyleIdx="1" presStyleCnt="3"/>
      <dgm:spPr/>
      <dgm:t>
        <a:bodyPr/>
        <a:lstStyle/>
        <a:p>
          <a:endParaRPr lang="zh-CN" altLang="en-US"/>
        </a:p>
      </dgm:t>
    </dgm:pt>
    <dgm:pt modelId="{CC44DCBB-B977-43BC-BD63-E962EA9EC1B0}" type="pres">
      <dgm:prSet presAssocID="{E49DF93E-813A-4496-8F7B-1F2444B641FF}" presName="arrow" presStyleLbl="node1" presStyleIdx="2" presStyleCnt="3"/>
      <dgm:spPr/>
      <dgm:t>
        <a:bodyPr/>
        <a:lstStyle/>
        <a:p>
          <a:endParaRPr lang="zh-CN" altLang="en-US"/>
        </a:p>
      </dgm:t>
    </dgm:pt>
    <dgm:pt modelId="{25E3F642-CC74-454E-80D8-45A425B97891}" type="pres">
      <dgm:prSet presAssocID="{E49DF93E-813A-4496-8F7B-1F2444B641FF}" presName="descendantArrow" presStyleCnt="0"/>
      <dgm:spPr/>
    </dgm:pt>
    <dgm:pt modelId="{40C47BD5-1CF4-429F-A4A2-390060C7C730}" type="pres">
      <dgm:prSet presAssocID="{1FEF6ECE-7BD1-463A-849B-A0BAC63B0B49}" presName="childTextArrow" presStyleLbl="fgAccFollowNode1" presStyleIdx="4" presStyleCnt="6">
        <dgm:presLayoutVars>
          <dgm:bulletEnabled val="1"/>
        </dgm:presLayoutVars>
      </dgm:prSet>
      <dgm:spPr/>
      <dgm:t>
        <a:bodyPr/>
        <a:lstStyle/>
        <a:p>
          <a:endParaRPr lang="zh-CN" altLang="en-US"/>
        </a:p>
      </dgm:t>
    </dgm:pt>
    <dgm:pt modelId="{931208FD-4237-4E51-A365-98F08A1BCF2B}" type="pres">
      <dgm:prSet presAssocID="{EBC45A68-610E-41B5-943F-4496D0FE8BFF}" presName="childTextArrow" presStyleLbl="fgAccFollowNode1" presStyleIdx="5" presStyleCnt="6">
        <dgm:presLayoutVars>
          <dgm:bulletEnabled val="1"/>
        </dgm:presLayoutVars>
      </dgm:prSet>
      <dgm:spPr/>
      <dgm:t>
        <a:bodyPr/>
        <a:lstStyle/>
        <a:p>
          <a:endParaRPr lang="zh-CN" altLang="en-US"/>
        </a:p>
      </dgm:t>
    </dgm:pt>
  </dgm:ptLst>
  <dgm:cxnLst>
    <dgm:cxn modelId="{7EA4A320-4BF0-4D94-867E-A2F63E683F23}" srcId="{454EE930-8751-4E6D-9060-067908D0C429}" destId="{B356ED2E-2ABD-442D-ABDC-3EEA650BC6C6}" srcOrd="0" destOrd="0" parTransId="{E66B5F8E-3CC8-434A-B6D6-D10E30FEE371}" sibTransId="{5CD7BBBE-C049-46E6-B78B-C6A0E94612C5}"/>
    <dgm:cxn modelId="{789F6936-DE5D-4DAD-BD88-0BF1600A8E46}" srcId="{FCA205A0-5D27-40B4-B807-98A405554872}" destId="{3D0B7786-DBAD-4E5E-B7F0-1CFAFF0AF187}" srcOrd="2" destOrd="0" parTransId="{86C08300-B8FD-415C-B328-5DFC19F46D42}" sibTransId="{64C4ABB9-5A22-4533-BB02-EA6ABC7D5A18}"/>
    <dgm:cxn modelId="{18B33E63-B907-4829-8810-DD7303725F00}" type="presOf" srcId="{E49DF93E-813A-4496-8F7B-1F2444B641FF}" destId="{CC44DCBB-B977-43BC-BD63-E962EA9EC1B0}" srcOrd="1" destOrd="0" presId="urn:microsoft.com/office/officeart/2005/8/layout/process4"/>
    <dgm:cxn modelId="{B1BAD3CF-24CC-4D5C-8721-B543D0341C64}" srcId="{FCA205A0-5D27-40B4-B807-98A405554872}" destId="{E49DF93E-813A-4496-8F7B-1F2444B641FF}" srcOrd="0" destOrd="0" parTransId="{2899E4D4-56A2-4DCF-9D17-F5F2750EE235}" sibTransId="{CF3D2F09-F320-4E63-9AB2-F606DA853F39}"/>
    <dgm:cxn modelId="{591B21EE-E659-4A40-897C-3D29007D59D1}" type="presOf" srcId="{1FEF6ECE-7BD1-463A-849B-A0BAC63B0B49}" destId="{40C47BD5-1CF4-429F-A4A2-390060C7C730}" srcOrd="0" destOrd="0" presId="urn:microsoft.com/office/officeart/2005/8/layout/process4"/>
    <dgm:cxn modelId="{AA8C3ECA-B326-48AC-AF24-F841D2C9AD65}" type="presOf" srcId="{2D946486-1D85-4387-BB28-4323B6B0B77C}" destId="{537C1DF9-EABB-4BB8-BB6A-8BCEAE73CA21}" srcOrd="0" destOrd="0" presId="urn:microsoft.com/office/officeart/2005/8/layout/process4"/>
    <dgm:cxn modelId="{BF24BF8D-3538-4A6B-ABF2-66ADB245FD66}" type="presOf" srcId="{3D0B7786-DBAD-4E5E-B7F0-1CFAFF0AF187}" destId="{F57E0197-0F2B-48EA-8E16-FC35B5ADA727}" srcOrd="0" destOrd="0" presId="urn:microsoft.com/office/officeart/2005/8/layout/process4"/>
    <dgm:cxn modelId="{2459BE8D-FDA8-438A-9255-FB925609745C}" type="presOf" srcId="{1E6D651C-0E90-436B-946F-3E3D7368A2EB}" destId="{1E13B704-174F-4680-887B-72C72E3D815C}" srcOrd="0" destOrd="0" presId="urn:microsoft.com/office/officeart/2005/8/layout/process4"/>
    <dgm:cxn modelId="{DC18A915-0C02-4B2E-B806-718CEAB78CF0}" type="presOf" srcId="{B356ED2E-2ABD-442D-ABDC-3EEA650BC6C6}" destId="{80190A20-067D-414B-BCF6-72F589A7FF58}" srcOrd="0" destOrd="0" presId="urn:microsoft.com/office/officeart/2005/8/layout/process4"/>
    <dgm:cxn modelId="{206D6FF8-1D9F-4FC1-9191-3DC3A739954C}" srcId="{3D0B7786-DBAD-4E5E-B7F0-1CFAFF0AF187}" destId="{2D946486-1D85-4387-BB28-4323B6B0B77C}" srcOrd="0" destOrd="0" parTransId="{767807C0-D8F5-429D-89DF-5A798A670EAE}" sibTransId="{7050A05F-F064-415A-8328-F36B58685964}"/>
    <dgm:cxn modelId="{A71F430B-56F6-403A-AE63-808226D101C8}" type="presOf" srcId="{EBC45A68-610E-41B5-943F-4496D0FE8BFF}" destId="{931208FD-4237-4E51-A365-98F08A1BCF2B}" srcOrd="0" destOrd="0" presId="urn:microsoft.com/office/officeart/2005/8/layout/process4"/>
    <dgm:cxn modelId="{07950C12-AF28-4624-B7D4-DA49DA5BECAB}" srcId="{FCA205A0-5D27-40B4-B807-98A405554872}" destId="{454EE930-8751-4E6D-9060-067908D0C429}" srcOrd="1" destOrd="0" parTransId="{076F6D2E-98C5-4E69-AA29-1C9DB19335A3}" sibTransId="{526AAE5A-259D-4290-BF58-3FFE9F3CCEF2}"/>
    <dgm:cxn modelId="{A5F6A902-9BC3-40A8-B972-4D1F712EE9C0}" srcId="{E49DF93E-813A-4496-8F7B-1F2444B641FF}" destId="{EBC45A68-610E-41B5-943F-4496D0FE8BFF}" srcOrd="1" destOrd="0" parTransId="{2539916C-4FF5-4A95-A8A4-DF7EA038856B}" sibTransId="{C328D344-BBBC-435A-BAD8-CC993544BC85}"/>
    <dgm:cxn modelId="{CDBBEEDA-14DB-4B48-90CF-32C5DFF3BD01}" type="presOf" srcId="{E49DF93E-813A-4496-8F7B-1F2444B641FF}" destId="{D3A1EB29-F238-4025-9A76-E11CE2923C32}" srcOrd="0" destOrd="0" presId="urn:microsoft.com/office/officeart/2005/8/layout/process4"/>
    <dgm:cxn modelId="{02492B87-7691-4F52-BF9E-F75C775E7C30}" type="presOf" srcId="{3D0B7786-DBAD-4E5E-B7F0-1CFAFF0AF187}" destId="{F4416852-E689-48EC-856F-BA4830BCD30B}" srcOrd="1" destOrd="0" presId="urn:microsoft.com/office/officeart/2005/8/layout/process4"/>
    <dgm:cxn modelId="{6564B3FB-7A9B-4EF4-8670-26FEC311F5C9}" srcId="{454EE930-8751-4E6D-9060-067908D0C429}" destId="{7DD7017F-03E6-42A8-A52E-F6F3EC5F126C}" srcOrd="1" destOrd="0" parTransId="{0BE2979D-B33E-4246-98C6-11002BB46B0E}" sibTransId="{F545FF4E-076B-4320-BAAC-3B4E66D53A37}"/>
    <dgm:cxn modelId="{EE5098C8-9D08-4EC1-B2AF-4024BF39998E}" srcId="{E49DF93E-813A-4496-8F7B-1F2444B641FF}" destId="{1FEF6ECE-7BD1-463A-849B-A0BAC63B0B49}" srcOrd="0" destOrd="0" parTransId="{9CF58C92-8332-4441-9C5C-1D2CFE101A45}" sibTransId="{FDAA4E05-C489-43A1-939A-243027CA6835}"/>
    <dgm:cxn modelId="{EB9A9899-9F49-4345-953D-0EDB67F76E5E}" type="presOf" srcId="{454EE930-8751-4E6D-9060-067908D0C429}" destId="{B9E718C4-7C22-419E-A1FA-B3A58586D918}" srcOrd="1" destOrd="0" presId="urn:microsoft.com/office/officeart/2005/8/layout/process4"/>
    <dgm:cxn modelId="{AEB3556B-6B3B-43C9-98D7-41F4361D4EF1}" type="presOf" srcId="{454EE930-8751-4E6D-9060-067908D0C429}" destId="{AF397446-C5FE-479A-BFDA-E557EAF2BDB0}" srcOrd="0" destOrd="0" presId="urn:microsoft.com/office/officeart/2005/8/layout/process4"/>
    <dgm:cxn modelId="{A9DF46D3-B503-4C96-83E0-3869DB0076F7}" srcId="{3D0B7786-DBAD-4E5E-B7F0-1CFAFF0AF187}" destId="{1E6D651C-0E90-436B-946F-3E3D7368A2EB}" srcOrd="1" destOrd="0" parTransId="{DD81DFAB-46E3-4067-997C-4CF1EA925261}" sibTransId="{8B32AD19-8788-4B99-850C-938B094A2056}"/>
    <dgm:cxn modelId="{E96FF68C-1B15-4805-9329-E99AB4D9592B}" type="presOf" srcId="{7DD7017F-03E6-42A8-A52E-F6F3EC5F126C}" destId="{5B3F1CB2-38D9-488B-BEC2-D97D01E7BA98}" srcOrd="0" destOrd="0" presId="urn:microsoft.com/office/officeart/2005/8/layout/process4"/>
    <dgm:cxn modelId="{0C104198-9206-4847-A7D6-C10AA79F743D}" type="presOf" srcId="{FCA205A0-5D27-40B4-B807-98A405554872}" destId="{B8546375-7008-4D3B-BFFE-6A965030D4AF}" srcOrd="0" destOrd="0" presId="urn:microsoft.com/office/officeart/2005/8/layout/process4"/>
    <dgm:cxn modelId="{9A1753EF-DEB7-458A-8F8F-24D69A755A13}" type="presParOf" srcId="{B8546375-7008-4D3B-BFFE-6A965030D4AF}" destId="{550936D3-EF09-484F-A42C-A2B3A51D2B9D}" srcOrd="0" destOrd="0" presId="urn:microsoft.com/office/officeart/2005/8/layout/process4"/>
    <dgm:cxn modelId="{3FCA5773-9715-4A21-8E4A-9F42163AFE5B}" type="presParOf" srcId="{550936D3-EF09-484F-A42C-A2B3A51D2B9D}" destId="{F57E0197-0F2B-48EA-8E16-FC35B5ADA727}" srcOrd="0" destOrd="0" presId="urn:microsoft.com/office/officeart/2005/8/layout/process4"/>
    <dgm:cxn modelId="{05307556-5F26-4F50-8B99-56D5F52FE9F4}" type="presParOf" srcId="{550936D3-EF09-484F-A42C-A2B3A51D2B9D}" destId="{F4416852-E689-48EC-856F-BA4830BCD30B}" srcOrd="1" destOrd="0" presId="urn:microsoft.com/office/officeart/2005/8/layout/process4"/>
    <dgm:cxn modelId="{CB97589B-1276-49F8-AF08-8DB1DBAD4785}" type="presParOf" srcId="{550936D3-EF09-484F-A42C-A2B3A51D2B9D}" destId="{241046B1-C7B8-473C-9F0C-F990E920E66E}" srcOrd="2" destOrd="0" presId="urn:microsoft.com/office/officeart/2005/8/layout/process4"/>
    <dgm:cxn modelId="{6F7852B6-09D3-49C6-B6DC-B561E628250B}" type="presParOf" srcId="{241046B1-C7B8-473C-9F0C-F990E920E66E}" destId="{537C1DF9-EABB-4BB8-BB6A-8BCEAE73CA21}" srcOrd="0" destOrd="0" presId="urn:microsoft.com/office/officeart/2005/8/layout/process4"/>
    <dgm:cxn modelId="{E5CDEDB3-7679-4CEC-97E5-56CE95810791}" type="presParOf" srcId="{241046B1-C7B8-473C-9F0C-F990E920E66E}" destId="{1E13B704-174F-4680-887B-72C72E3D815C}" srcOrd="1" destOrd="0" presId="urn:microsoft.com/office/officeart/2005/8/layout/process4"/>
    <dgm:cxn modelId="{536C401F-1A71-4DAC-9560-ABC12D133ADF}" type="presParOf" srcId="{B8546375-7008-4D3B-BFFE-6A965030D4AF}" destId="{B4259412-D3F8-4069-B990-11B72F140CA7}" srcOrd="1" destOrd="0" presId="urn:microsoft.com/office/officeart/2005/8/layout/process4"/>
    <dgm:cxn modelId="{2FABEE0B-A934-4A07-BB91-AB1727A0EB4C}" type="presParOf" srcId="{B8546375-7008-4D3B-BFFE-6A965030D4AF}" destId="{CF9B8F55-1748-4680-8F7D-896EA4E65E69}" srcOrd="2" destOrd="0" presId="urn:microsoft.com/office/officeart/2005/8/layout/process4"/>
    <dgm:cxn modelId="{FF4625A4-EFCD-45B4-BAB3-29832E0DE451}" type="presParOf" srcId="{CF9B8F55-1748-4680-8F7D-896EA4E65E69}" destId="{AF397446-C5FE-479A-BFDA-E557EAF2BDB0}" srcOrd="0" destOrd="0" presId="urn:microsoft.com/office/officeart/2005/8/layout/process4"/>
    <dgm:cxn modelId="{42694A93-4EA1-441A-87FD-E72F2EBC67B3}" type="presParOf" srcId="{CF9B8F55-1748-4680-8F7D-896EA4E65E69}" destId="{B9E718C4-7C22-419E-A1FA-B3A58586D918}" srcOrd="1" destOrd="0" presId="urn:microsoft.com/office/officeart/2005/8/layout/process4"/>
    <dgm:cxn modelId="{907406CA-2AC6-4278-84E4-68A333DD758F}" type="presParOf" srcId="{CF9B8F55-1748-4680-8F7D-896EA4E65E69}" destId="{3E716998-3DC0-48FA-8F6B-7DE78B05F0F3}" srcOrd="2" destOrd="0" presId="urn:microsoft.com/office/officeart/2005/8/layout/process4"/>
    <dgm:cxn modelId="{55DAFB5C-94E8-4266-BB08-CA2235AD7E44}" type="presParOf" srcId="{3E716998-3DC0-48FA-8F6B-7DE78B05F0F3}" destId="{80190A20-067D-414B-BCF6-72F589A7FF58}" srcOrd="0" destOrd="0" presId="urn:microsoft.com/office/officeart/2005/8/layout/process4"/>
    <dgm:cxn modelId="{EEBABDE0-A04B-4783-8189-7963044391CA}" type="presParOf" srcId="{3E716998-3DC0-48FA-8F6B-7DE78B05F0F3}" destId="{5B3F1CB2-38D9-488B-BEC2-D97D01E7BA98}" srcOrd="1" destOrd="0" presId="urn:microsoft.com/office/officeart/2005/8/layout/process4"/>
    <dgm:cxn modelId="{09E8150B-BB57-42A2-B01C-004027A65BBF}" type="presParOf" srcId="{B8546375-7008-4D3B-BFFE-6A965030D4AF}" destId="{1513C237-1C79-48B8-8FE9-DAEE265AA547}" srcOrd="3" destOrd="0" presId="urn:microsoft.com/office/officeart/2005/8/layout/process4"/>
    <dgm:cxn modelId="{66CA11B3-A0C8-4605-B7EF-EFA1779FF8AA}" type="presParOf" srcId="{B8546375-7008-4D3B-BFFE-6A965030D4AF}" destId="{7ACECDA3-BA96-4064-BF30-45168AE3C131}" srcOrd="4" destOrd="0" presId="urn:microsoft.com/office/officeart/2005/8/layout/process4"/>
    <dgm:cxn modelId="{4F8F7FBA-A702-4364-BA13-3089610E48AA}" type="presParOf" srcId="{7ACECDA3-BA96-4064-BF30-45168AE3C131}" destId="{D3A1EB29-F238-4025-9A76-E11CE2923C32}" srcOrd="0" destOrd="0" presId="urn:microsoft.com/office/officeart/2005/8/layout/process4"/>
    <dgm:cxn modelId="{4BCCE4F6-B97F-4B25-A92F-C9474B70E2E6}" type="presParOf" srcId="{7ACECDA3-BA96-4064-BF30-45168AE3C131}" destId="{CC44DCBB-B977-43BC-BD63-E962EA9EC1B0}" srcOrd="1" destOrd="0" presId="urn:microsoft.com/office/officeart/2005/8/layout/process4"/>
    <dgm:cxn modelId="{FC15793C-F9C0-4536-99B4-7CA0F2EFFD46}" type="presParOf" srcId="{7ACECDA3-BA96-4064-BF30-45168AE3C131}" destId="{25E3F642-CC74-454E-80D8-45A425B97891}" srcOrd="2" destOrd="0" presId="urn:microsoft.com/office/officeart/2005/8/layout/process4"/>
    <dgm:cxn modelId="{A49929CE-A136-494E-97EC-2A6D7A7257F6}" type="presParOf" srcId="{25E3F642-CC74-454E-80D8-45A425B97891}" destId="{40C47BD5-1CF4-429F-A4A2-390060C7C730}" srcOrd="0" destOrd="0" presId="urn:microsoft.com/office/officeart/2005/8/layout/process4"/>
    <dgm:cxn modelId="{80FF0802-4680-4464-8E68-D3F1108B6C04}" type="presParOf" srcId="{25E3F642-CC74-454E-80D8-45A425B97891}" destId="{931208FD-4237-4E51-A365-98F08A1BCF2B}" srcOrd="1"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D80867-9576-448E-8FF3-53FA7BBA6D09}"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zh-CN" altLang="en-US"/>
        </a:p>
      </dgm:t>
    </dgm:pt>
    <dgm:pt modelId="{146F7505-9886-45C0-B0EE-D1E4FD31325C}">
      <dgm:prSet phldrT="[文本]" custT="1"/>
      <dgm:spPr/>
      <dgm:t>
        <a:bodyPr/>
        <a:lstStyle/>
        <a:p>
          <a:r>
            <a:rPr lang="en-US" altLang="zh-CN" sz="1400" b="1" dirty="0" smtClean="0">
              <a:solidFill>
                <a:srgbClr val="FF0000"/>
              </a:solidFill>
              <a:latin typeface="Times New Roman" pitchFamily="18" charset="0"/>
              <a:cs typeface="Times New Roman" pitchFamily="18" charset="0"/>
            </a:rPr>
            <a:t>2017.6</a:t>
          </a:r>
          <a:endParaRPr lang="zh-CN" altLang="en-US" sz="1400" b="1" dirty="0">
            <a:solidFill>
              <a:srgbClr val="FF0000"/>
            </a:solidFill>
            <a:latin typeface="Times New Roman" pitchFamily="18" charset="0"/>
            <a:cs typeface="Times New Roman" pitchFamily="18" charset="0"/>
          </a:endParaRPr>
        </a:p>
      </dgm:t>
    </dgm:pt>
    <dgm:pt modelId="{559121D2-3CB6-459B-9B99-FEB0B0EAD576}" type="parTrans" cxnId="{D2F88D8E-A0A8-4689-8958-D614F8315529}">
      <dgm:prSet/>
      <dgm:spPr/>
      <dgm:t>
        <a:bodyPr/>
        <a:lstStyle/>
        <a:p>
          <a:endParaRPr lang="zh-CN" altLang="en-US" b="1">
            <a:solidFill>
              <a:schemeClr val="tx1"/>
            </a:solidFill>
          </a:endParaRPr>
        </a:p>
      </dgm:t>
    </dgm:pt>
    <dgm:pt modelId="{9B72899F-42DF-4D1D-B9DF-A9E5B71B53C8}" type="sibTrans" cxnId="{D2F88D8E-A0A8-4689-8958-D614F8315529}">
      <dgm:prSet/>
      <dgm:spPr/>
      <dgm:t>
        <a:bodyPr/>
        <a:lstStyle/>
        <a:p>
          <a:endParaRPr lang="zh-CN" altLang="en-US" b="1">
            <a:solidFill>
              <a:schemeClr val="tx1"/>
            </a:solidFill>
          </a:endParaRPr>
        </a:p>
      </dgm:t>
    </dgm:pt>
    <dgm:pt modelId="{9526E353-F6B7-4110-AF73-38E3CF5BF007}">
      <dgm:prSet phldrT="[文本]" custT="1"/>
      <dgm:spPr/>
      <dgm:t>
        <a:bodyPr/>
        <a:lstStyle/>
        <a:p>
          <a:r>
            <a:rPr lang="en-US" altLang="zh-CN" sz="1400" b="1" dirty="0" smtClean="0">
              <a:solidFill>
                <a:schemeClr val="tx1"/>
              </a:solidFill>
              <a:latin typeface="Times New Roman" pitchFamily="18" charset="0"/>
              <a:cs typeface="Times New Roman" pitchFamily="18" charset="0"/>
            </a:rPr>
            <a:t>2018.9</a:t>
          </a:r>
          <a:endParaRPr lang="zh-CN" altLang="en-US" sz="1400" b="1" dirty="0">
            <a:solidFill>
              <a:schemeClr val="tx1"/>
            </a:solidFill>
            <a:latin typeface="Times New Roman" pitchFamily="18" charset="0"/>
            <a:cs typeface="Times New Roman" pitchFamily="18" charset="0"/>
          </a:endParaRPr>
        </a:p>
      </dgm:t>
    </dgm:pt>
    <dgm:pt modelId="{00A2F8DD-3FC4-4781-904A-982B04A54D8C}" type="parTrans" cxnId="{33FB846B-4543-4F78-9B89-8B9A3C5BB94F}">
      <dgm:prSet/>
      <dgm:spPr/>
      <dgm:t>
        <a:bodyPr/>
        <a:lstStyle/>
        <a:p>
          <a:endParaRPr lang="zh-CN" altLang="en-US" b="1">
            <a:solidFill>
              <a:schemeClr val="tx1"/>
            </a:solidFill>
          </a:endParaRPr>
        </a:p>
      </dgm:t>
    </dgm:pt>
    <dgm:pt modelId="{A4E6D418-69BF-4DFA-BDC1-D5EFA68770AC}" type="sibTrans" cxnId="{33FB846B-4543-4F78-9B89-8B9A3C5BB94F}">
      <dgm:prSet/>
      <dgm:spPr/>
      <dgm:t>
        <a:bodyPr/>
        <a:lstStyle/>
        <a:p>
          <a:endParaRPr lang="zh-CN" altLang="en-US" b="1">
            <a:solidFill>
              <a:schemeClr val="tx1"/>
            </a:solidFill>
          </a:endParaRPr>
        </a:p>
      </dgm:t>
    </dgm:pt>
    <dgm:pt modelId="{864404CB-4CA5-43F1-83D0-AA4DD91D6257}">
      <dgm:prSet phldrT="[文本]" custT="1"/>
      <dgm:spPr/>
      <dgm:t>
        <a:bodyPr/>
        <a:lstStyle/>
        <a:p>
          <a:r>
            <a:rPr lang="en-US" altLang="zh-CN" sz="1400" b="1" dirty="0" smtClean="0">
              <a:solidFill>
                <a:srgbClr val="FF0000"/>
              </a:solidFill>
              <a:latin typeface="Times New Roman" pitchFamily="18" charset="0"/>
              <a:cs typeface="Times New Roman" pitchFamily="18" charset="0"/>
            </a:rPr>
            <a:t>2017.11</a:t>
          </a:r>
          <a:endParaRPr lang="zh-CN" altLang="en-US" sz="1400" b="1" dirty="0">
            <a:solidFill>
              <a:srgbClr val="FF0000"/>
            </a:solidFill>
            <a:latin typeface="Times New Roman" pitchFamily="18" charset="0"/>
            <a:cs typeface="Times New Roman" pitchFamily="18" charset="0"/>
          </a:endParaRPr>
        </a:p>
      </dgm:t>
    </dgm:pt>
    <dgm:pt modelId="{ECFFCB02-B8DC-436C-9F23-DEA97428DC58}" type="parTrans" cxnId="{E1127CFB-96E2-4D3E-B91B-B238A52B53F1}">
      <dgm:prSet/>
      <dgm:spPr/>
      <dgm:t>
        <a:bodyPr/>
        <a:lstStyle/>
        <a:p>
          <a:endParaRPr lang="zh-CN" altLang="en-US" b="1">
            <a:solidFill>
              <a:schemeClr val="tx1"/>
            </a:solidFill>
          </a:endParaRPr>
        </a:p>
      </dgm:t>
    </dgm:pt>
    <dgm:pt modelId="{A4F03FCC-E9C0-4130-AFF4-CCBEACBBDC6E}" type="sibTrans" cxnId="{E1127CFB-96E2-4D3E-B91B-B238A52B53F1}">
      <dgm:prSet/>
      <dgm:spPr/>
      <dgm:t>
        <a:bodyPr/>
        <a:lstStyle/>
        <a:p>
          <a:endParaRPr lang="zh-CN" altLang="en-US" b="1">
            <a:solidFill>
              <a:schemeClr val="tx1"/>
            </a:solidFill>
          </a:endParaRPr>
        </a:p>
      </dgm:t>
    </dgm:pt>
    <dgm:pt modelId="{86A93F86-D92C-4488-9144-26BCEEFF642A}">
      <dgm:prSet phldrT="[文本]" custT="1"/>
      <dgm:spPr/>
      <dgm:t>
        <a:bodyPr/>
        <a:lstStyle/>
        <a:p>
          <a:r>
            <a:rPr lang="en-US" altLang="zh-CN" sz="1400" b="1" dirty="0" smtClean="0">
              <a:solidFill>
                <a:schemeClr val="tx1"/>
              </a:solidFill>
              <a:latin typeface="Times New Roman" pitchFamily="18" charset="0"/>
              <a:cs typeface="Times New Roman" pitchFamily="18" charset="0"/>
            </a:rPr>
            <a:t>2018.2</a:t>
          </a:r>
          <a:endParaRPr lang="zh-CN" altLang="en-US" sz="1400" b="1" dirty="0">
            <a:solidFill>
              <a:schemeClr val="tx1"/>
            </a:solidFill>
            <a:latin typeface="Times New Roman" pitchFamily="18" charset="0"/>
            <a:cs typeface="Times New Roman" pitchFamily="18" charset="0"/>
          </a:endParaRPr>
        </a:p>
      </dgm:t>
    </dgm:pt>
    <dgm:pt modelId="{5BA36B02-C004-4D94-AC31-3369EF886CEC}" type="parTrans" cxnId="{6E8428D5-0207-4AB0-8CC1-8DC4E743D4D3}">
      <dgm:prSet/>
      <dgm:spPr/>
      <dgm:t>
        <a:bodyPr/>
        <a:lstStyle/>
        <a:p>
          <a:endParaRPr lang="zh-CN" altLang="en-US" b="1">
            <a:solidFill>
              <a:schemeClr val="tx1"/>
            </a:solidFill>
          </a:endParaRPr>
        </a:p>
      </dgm:t>
    </dgm:pt>
    <dgm:pt modelId="{FFB60184-00E0-4000-89AD-B8F461671B91}" type="sibTrans" cxnId="{6E8428D5-0207-4AB0-8CC1-8DC4E743D4D3}">
      <dgm:prSet/>
      <dgm:spPr/>
      <dgm:t>
        <a:bodyPr/>
        <a:lstStyle/>
        <a:p>
          <a:endParaRPr lang="zh-CN" altLang="en-US" b="1">
            <a:solidFill>
              <a:schemeClr val="tx1"/>
            </a:solidFill>
          </a:endParaRPr>
        </a:p>
      </dgm:t>
    </dgm:pt>
    <dgm:pt modelId="{712759A7-5F41-4059-8203-09B32841304F}">
      <dgm:prSet phldrT="[文本]" custT="1"/>
      <dgm:spPr/>
      <dgm:t>
        <a:bodyPr/>
        <a:lstStyle/>
        <a:p>
          <a:r>
            <a:rPr lang="en-US" altLang="zh-CN" sz="1400" b="1" dirty="0" smtClean="0">
              <a:solidFill>
                <a:schemeClr val="tx1"/>
              </a:solidFill>
              <a:latin typeface="Times New Roman" pitchFamily="18" charset="0"/>
              <a:cs typeface="Times New Roman" pitchFamily="18" charset="0"/>
            </a:rPr>
            <a:t>2018.5</a:t>
          </a:r>
          <a:endParaRPr lang="zh-CN" altLang="en-US" sz="1400" b="1" dirty="0">
            <a:solidFill>
              <a:schemeClr val="tx1"/>
            </a:solidFill>
            <a:latin typeface="Times New Roman" pitchFamily="18" charset="0"/>
            <a:cs typeface="Times New Roman" pitchFamily="18" charset="0"/>
          </a:endParaRPr>
        </a:p>
      </dgm:t>
    </dgm:pt>
    <dgm:pt modelId="{2CC1FF12-7ED1-4EFD-9858-3A063E83636B}" type="parTrans" cxnId="{8FFB1650-0937-4843-8BDF-04B7F4321D40}">
      <dgm:prSet/>
      <dgm:spPr/>
      <dgm:t>
        <a:bodyPr/>
        <a:lstStyle/>
        <a:p>
          <a:endParaRPr lang="zh-CN" altLang="en-US" b="1">
            <a:solidFill>
              <a:schemeClr val="tx1"/>
            </a:solidFill>
          </a:endParaRPr>
        </a:p>
      </dgm:t>
    </dgm:pt>
    <dgm:pt modelId="{C8871F61-D5DC-4F51-BCA5-B704BBFE354C}" type="sibTrans" cxnId="{8FFB1650-0937-4843-8BDF-04B7F4321D40}">
      <dgm:prSet/>
      <dgm:spPr/>
      <dgm:t>
        <a:bodyPr/>
        <a:lstStyle/>
        <a:p>
          <a:endParaRPr lang="zh-CN" altLang="en-US" b="1">
            <a:solidFill>
              <a:schemeClr val="tx1"/>
            </a:solidFill>
          </a:endParaRPr>
        </a:p>
      </dgm:t>
    </dgm:pt>
    <dgm:pt modelId="{E622569E-87A1-48F8-90CA-DEF4F195261E}">
      <dgm:prSet phldrT="[文本]" custT="1"/>
      <dgm:spPr/>
      <dgm:t>
        <a:bodyPr/>
        <a:lstStyle/>
        <a:p>
          <a:r>
            <a:rPr lang="en-US" altLang="zh-CN" sz="1400" b="1" dirty="0" smtClean="0">
              <a:solidFill>
                <a:schemeClr val="tx1"/>
              </a:solidFill>
              <a:latin typeface="Times New Roman" pitchFamily="18" charset="0"/>
              <a:cs typeface="Times New Roman" pitchFamily="18" charset="0"/>
            </a:rPr>
            <a:t>2019.1</a:t>
          </a:r>
          <a:endParaRPr lang="zh-CN" altLang="en-US" sz="1400" b="1" dirty="0">
            <a:solidFill>
              <a:schemeClr val="tx1"/>
            </a:solidFill>
            <a:latin typeface="Times New Roman" pitchFamily="18" charset="0"/>
            <a:cs typeface="Times New Roman" pitchFamily="18" charset="0"/>
          </a:endParaRPr>
        </a:p>
      </dgm:t>
    </dgm:pt>
    <dgm:pt modelId="{3B13AB57-CA1C-4270-A5C1-43C1D8BD1E25}" type="parTrans" cxnId="{0FD648F6-C3AE-4ADB-8A47-E1CE2D1AEE57}">
      <dgm:prSet/>
      <dgm:spPr/>
      <dgm:t>
        <a:bodyPr/>
        <a:lstStyle/>
        <a:p>
          <a:endParaRPr lang="zh-CN" altLang="en-US" b="1">
            <a:solidFill>
              <a:schemeClr val="tx1"/>
            </a:solidFill>
          </a:endParaRPr>
        </a:p>
      </dgm:t>
    </dgm:pt>
    <dgm:pt modelId="{1FE99B67-6E19-4A2C-B7DE-B7AF0B1A0397}" type="sibTrans" cxnId="{0FD648F6-C3AE-4ADB-8A47-E1CE2D1AEE57}">
      <dgm:prSet/>
      <dgm:spPr/>
      <dgm:t>
        <a:bodyPr/>
        <a:lstStyle/>
        <a:p>
          <a:endParaRPr lang="zh-CN" altLang="en-US" b="1">
            <a:solidFill>
              <a:schemeClr val="tx1"/>
            </a:solidFill>
          </a:endParaRPr>
        </a:p>
      </dgm:t>
    </dgm:pt>
    <dgm:pt modelId="{2C08B46B-565E-4BEA-855E-D0E69C6CCF99}">
      <dgm:prSet phldrT="[文本]" custT="1"/>
      <dgm:spPr/>
      <dgm:t>
        <a:bodyPr/>
        <a:lstStyle/>
        <a:p>
          <a:r>
            <a:rPr lang="en-US" altLang="zh-CN" sz="1400" b="1" dirty="0" smtClean="0">
              <a:solidFill>
                <a:schemeClr val="tx1"/>
              </a:solidFill>
              <a:latin typeface="Times New Roman" pitchFamily="18" charset="0"/>
              <a:cs typeface="Times New Roman" pitchFamily="18" charset="0"/>
            </a:rPr>
            <a:t>2019.4</a:t>
          </a:r>
          <a:endParaRPr lang="zh-CN" altLang="en-US" sz="1400" b="1" dirty="0">
            <a:solidFill>
              <a:schemeClr val="tx1"/>
            </a:solidFill>
            <a:latin typeface="Times New Roman" pitchFamily="18" charset="0"/>
            <a:cs typeface="Times New Roman" pitchFamily="18" charset="0"/>
          </a:endParaRPr>
        </a:p>
      </dgm:t>
    </dgm:pt>
    <dgm:pt modelId="{7C710140-193E-419D-BDE8-6136EE4A87C0}" type="parTrans" cxnId="{04287A00-6F82-4D2D-83EB-AFF1B714E293}">
      <dgm:prSet/>
      <dgm:spPr/>
      <dgm:t>
        <a:bodyPr/>
        <a:lstStyle/>
        <a:p>
          <a:endParaRPr lang="zh-CN" altLang="en-US"/>
        </a:p>
      </dgm:t>
    </dgm:pt>
    <dgm:pt modelId="{A428D33D-CD45-4BFB-9EA4-0BCF272D939F}" type="sibTrans" cxnId="{04287A00-6F82-4D2D-83EB-AFF1B714E293}">
      <dgm:prSet/>
      <dgm:spPr/>
      <dgm:t>
        <a:bodyPr/>
        <a:lstStyle/>
        <a:p>
          <a:endParaRPr lang="zh-CN" altLang="en-US"/>
        </a:p>
      </dgm:t>
    </dgm:pt>
    <dgm:pt modelId="{E2738724-4331-4CF7-8EB3-098553F4EAA5}">
      <dgm:prSet phldrT="[文本]" custT="1"/>
      <dgm:spPr/>
      <dgm:t>
        <a:bodyPr/>
        <a:lstStyle/>
        <a:p>
          <a:r>
            <a:rPr lang="en-US" altLang="zh-CN" sz="1400" b="1" dirty="0" smtClean="0">
              <a:solidFill>
                <a:schemeClr val="tx1"/>
              </a:solidFill>
              <a:latin typeface="Times New Roman" pitchFamily="18" charset="0"/>
              <a:cs typeface="Times New Roman" pitchFamily="18" charset="0"/>
            </a:rPr>
            <a:t>2019.8</a:t>
          </a:r>
          <a:endParaRPr lang="zh-CN" altLang="en-US" sz="1400" b="1" dirty="0">
            <a:solidFill>
              <a:schemeClr val="tx1"/>
            </a:solidFill>
            <a:latin typeface="Times New Roman" pitchFamily="18" charset="0"/>
            <a:cs typeface="Times New Roman" pitchFamily="18" charset="0"/>
          </a:endParaRPr>
        </a:p>
      </dgm:t>
    </dgm:pt>
    <dgm:pt modelId="{2D446417-23F0-4934-966F-B19DE1016003}" type="parTrans" cxnId="{80B0C66F-0C41-4120-B916-CB418620BDE1}">
      <dgm:prSet/>
      <dgm:spPr/>
      <dgm:t>
        <a:bodyPr/>
        <a:lstStyle/>
        <a:p>
          <a:endParaRPr lang="zh-CN" altLang="en-US"/>
        </a:p>
      </dgm:t>
    </dgm:pt>
    <dgm:pt modelId="{9847C3A9-3260-4D45-B3A4-D76C8A19A4B8}" type="sibTrans" cxnId="{80B0C66F-0C41-4120-B916-CB418620BDE1}">
      <dgm:prSet/>
      <dgm:spPr/>
      <dgm:t>
        <a:bodyPr/>
        <a:lstStyle/>
        <a:p>
          <a:endParaRPr lang="zh-CN" altLang="en-US"/>
        </a:p>
      </dgm:t>
    </dgm:pt>
    <dgm:pt modelId="{B5B1E146-858E-4EDC-AD2E-CC8C04B0450E}">
      <dgm:prSet phldrT="[文本]" custT="1"/>
      <dgm:spPr/>
      <dgm:t>
        <a:bodyPr/>
        <a:lstStyle/>
        <a:p>
          <a:r>
            <a:rPr lang="en-US" altLang="zh-CN" sz="1400" b="1" dirty="0" smtClean="0">
              <a:solidFill>
                <a:schemeClr val="tx1"/>
              </a:solidFill>
              <a:latin typeface="Times New Roman" pitchFamily="18" charset="0"/>
              <a:cs typeface="Times New Roman" pitchFamily="18" charset="0"/>
            </a:rPr>
            <a:t>2019.12</a:t>
          </a:r>
          <a:endParaRPr lang="zh-CN" altLang="en-US" sz="1400" b="1" dirty="0">
            <a:solidFill>
              <a:schemeClr val="tx1"/>
            </a:solidFill>
            <a:latin typeface="Times New Roman" pitchFamily="18" charset="0"/>
            <a:cs typeface="Times New Roman" pitchFamily="18" charset="0"/>
          </a:endParaRPr>
        </a:p>
      </dgm:t>
    </dgm:pt>
    <dgm:pt modelId="{E91CA409-1ABE-4D29-9435-398668B67E2B}" type="parTrans" cxnId="{D599160B-09DF-499F-BD32-F75C95106AA3}">
      <dgm:prSet/>
      <dgm:spPr/>
      <dgm:t>
        <a:bodyPr/>
        <a:lstStyle/>
        <a:p>
          <a:endParaRPr lang="zh-CN" altLang="en-US"/>
        </a:p>
      </dgm:t>
    </dgm:pt>
    <dgm:pt modelId="{00B4D263-53A9-4A59-96CD-6A4B43B3C79F}" type="sibTrans" cxnId="{D599160B-09DF-499F-BD32-F75C95106AA3}">
      <dgm:prSet/>
      <dgm:spPr/>
      <dgm:t>
        <a:bodyPr/>
        <a:lstStyle/>
        <a:p>
          <a:endParaRPr lang="zh-CN" altLang="en-US"/>
        </a:p>
      </dgm:t>
    </dgm:pt>
    <dgm:pt modelId="{69661278-9A0F-4134-B711-E9B55311F049}">
      <dgm:prSet phldrT="[文本]"/>
      <dgm:spPr/>
      <dgm:t>
        <a:bodyPr/>
        <a:lstStyle/>
        <a:p>
          <a:r>
            <a:rPr lang="en-US" altLang="zh-CN" b="1" dirty="0" smtClean="0">
              <a:solidFill>
                <a:schemeClr val="tx1"/>
              </a:solidFill>
              <a:latin typeface="Times New Roman" pitchFamily="18" charset="0"/>
              <a:cs typeface="Times New Roman" pitchFamily="18" charset="0"/>
            </a:rPr>
            <a:t>2020.3</a:t>
          </a:r>
          <a:endParaRPr lang="zh-CN" altLang="en-US" b="1" dirty="0">
            <a:solidFill>
              <a:schemeClr val="tx1"/>
            </a:solidFill>
            <a:latin typeface="Times New Roman" pitchFamily="18" charset="0"/>
            <a:cs typeface="Times New Roman" pitchFamily="18" charset="0"/>
          </a:endParaRPr>
        </a:p>
      </dgm:t>
    </dgm:pt>
    <dgm:pt modelId="{660E9F66-843A-46A3-87A1-DC64BF5BFD41}" type="parTrans" cxnId="{F53AD14D-54C1-459D-9734-7E23DCB47D37}">
      <dgm:prSet/>
      <dgm:spPr/>
      <dgm:t>
        <a:bodyPr/>
        <a:lstStyle/>
        <a:p>
          <a:endParaRPr lang="zh-CN" altLang="en-US"/>
        </a:p>
      </dgm:t>
    </dgm:pt>
    <dgm:pt modelId="{92739A00-044F-4B9A-9EBA-05A40539D962}" type="sibTrans" cxnId="{F53AD14D-54C1-459D-9734-7E23DCB47D37}">
      <dgm:prSet/>
      <dgm:spPr/>
      <dgm:t>
        <a:bodyPr/>
        <a:lstStyle/>
        <a:p>
          <a:endParaRPr lang="zh-CN" altLang="en-US"/>
        </a:p>
      </dgm:t>
    </dgm:pt>
    <dgm:pt modelId="{E44B5F97-E619-48EC-AEB6-E4BC8F15B880}" type="pres">
      <dgm:prSet presAssocID="{D2D80867-9576-448E-8FF3-53FA7BBA6D09}" presName="Name0" presStyleCnt="0">
        <dgm:presLayoutVars>
          <dgm:dir/>
          <dgm:animLvl val="lvl"/>
          <dgm:resizeHandles val="exact"/>
        </dgm:presLayoutVars>
      </dgm:prSet>
      <dgm:spPr/>
      <dgm:t>
        <a:bodyPr/>
        <a:lstStyle/>
        <a:p>
          <a:endParaRPr lang="zh-CN" altLang="en-US"/>
        </a:p>
      </dgm:t>
    </dgm:pt>
    <dgm:pt modelId="{1382A71B-153F-40EC-9CF3-E5860F200972}" type="pres">
      <dgm:prSet presAssocID="{D2D80867-9576-448E-8FF3-53FA7BBA6D09}" presName="dummy" presStyleCnt="0"/>
      <dgm:spPr/>
    </dgm:pt>
    <dgm:pt modelId="{89E869E8-4801-460E-AA3D-6CEB9EF3EAE2}" type="pres">
      <dgm:prSet presAssocID="{D2D80867-9576-448E-8FF3-53FA7BBA6D09}" presName="linH" presStyleCnt="0"/>
      <dgm:spPr/>
    </dgm:pt>
    <dgm:pt modelId="{F0EFC239-E5CE-41B0-9E74-B2741599DC67}" type="pres">
      <dgm:prSet presAssocID="{D2D80867-9576-448E-8FF3-53FA7BBA6D09}" presName="padding1" presStyleCnt="0"/>
      <dgm:spPr/>
    </dgm:pt>
    <dgm:pt modelId="{EA87700B-47EC-4F76-9D63-6AACCDD12CF2}" type="pres">
      <dgm:prSet presAssocID="{146F7505-9886-45C0-B0EE-D1E4FD31325C}" presName="linV" presStyleCnt="0"/>
      <dgm:spPr/>
    </dgm:pt>
    <dgm:pt modelId="{2C8E66C7-BF1C-4993-B679-88B134854F1A}" type="pres">
      <dgm:prSet presAssocID="{146F7505-9886-45C0-B0EE-D1E4FD31325C}" presName="spVertical1" presStyleCnt="0"/>
      <dgm:spPr/>
    </dgm:pt>
    <dgm:pt modelId="{AEA05F7F-398C-4442-91EC-8C1EE995413B}" type="pres">
      <dgm:prSet presAssocID="{146F7505-9886-45C0-B0EE-D1E4FD31325C}" presName="parTx" presStyleLbl="revTx" presStyleIdx="0" presStyleCnt="10" custLinFactNeighborX="-72461" custLinFactNeighborY="-11">
        <dgm:presLayoutVars>
          <dgm:chMax val="0"/>
          <dgm:chPref val="0"/>
          <dgm:bulletEnabled val="1"/>
        </dgm:presLayoutVars>
      </dgm:prSet>
      <dgm:spPr/>
      <dgm:t>
        <a:bodyPr/>
        <a:lstStyle/>
        <a:p>
          <a:endParaRPr lang="zh-CN" altLang="en-US"/>
        </a:p>
      </dgm:t>
    </dgm:pt>
    <dgm:pt modelId="{930A9F6C-5A00-4826-9C76-BC1D3339B50B}" type="pres">
      <dgm:prSet presAssocID="{146F7505-9886-45C0-B0EE-D1E4FD31325C}" presName="spVertical2" presStyleCnt="0"/>
      <dgm:spPr/>
    </dgm:pt>
    <dgm:pt modelId="{63BA3CC9-2386-4E88-8A9D-8F4F83F2B607}" type="pres">
      <dgm:prSet presAssocID="{146F7505-9886-45C0-B0EE-D1E4FD31325C}" presName="spVertical3" presStyleCnt="0"/>
      <dgm:spPr/>
    </dgm:pt>
    <dgm:pt modelId="{A1F435FB-E4B7-45FA-9574-75BBDD4C5984}" type="pres">
      <dgm:prSet presAssocID="{9B72899F-42DF-4D1D-B9DF-A9E5B71B53C8}" presName="space" presStyleCnt="0"/>
      <dgm:spPr/>
    </dgm:pt>
    <dgm:pt modelId="{962D3CA4-521B-4E53-A6D9-8107C6F3E57C}" type="pres">
      <dgm:prSet presAssocID="{864404CB-4CA5-43F1-83D0-AA4DD91D6257}" presName="linV" presStyleCnt="0"/>
      <dgm:spPr/>
    </dgm:pt>
    <dgm:pt modelId="{A6617B94-FB4C-4EEA-8C92-2E03A2AFA554}" type="pres">
      <dgm:prSet presAssocID="{864404CB-4CA5-43F1-83D0-AA4DD91D6257}" presName="spVertical1" presStyleCnt="0"/>
      <dgm:spPr/>
    </dgm:pt>
    <dgm:pt modelId="{160541BB-E37B-4658-867E-B70092F059E8}" type="pres">
      <dgm:prSet presAssocID="{864404CB-4CA5-43F1-83D0-AA4DD91D6257}" presName="parTx" presStyleLbl="revTx" presStyleIdx="1" presStyleCnt="10" custLinFactNeighborX="-55625" custLinFactNeighborY="-11">
        <dgm:presLayoutVars>
          <dgm:chMax val="0"/>
          <dgm:chPref val="0"/>
          <dgm:bulletEnabled val="1"/>
        </dgm:presLayoutVars>
      </dgm:prSet>
      <dgm:spPr/>
      <dgm:t>
        <a:bodyPr/>
        <a:lstStyle/>
        <a:p>
          <a:endParaRPr lang="zh-CN" altLang="en-US"/>
        </a:p>
      </dgm:t>
    </dgm:pt>
    <dgm:pt modelId="{48005628-4DE3-4909-9492-C30294973BF5}" type="pres">
      <dgm:prSet presAssocID="{864404CB-4CA5-43F1-83D0-AA4DD91D6257}" presName="spVertical2" presStyleCnt="0"/>
      <dgm:spPr/>
    </dgm:pt>
    <dgm:pt modelId="{3935F500-1DB9-4A1C-B5CA-C3B76D21D9FB}" type="pres">
      <dgm:prSet presAssocID="{864404CB-4CA5-43F1-83D0-AA4DD91D6257}" presName="spVertical3" presStyleCnt="0"/>
      <dgm:spPr/>
    </dgm:pt>
    <dgm:pt modelId="{30E7C8C5-1D25-4197-BE0E-824416A79DF4}" type="pres">
      <dgm:prSet presAssocID="{A4F03FCC-E9C0-4130-AFF4-CCBEACBBDC6E}" presName="space" presStyleCnt="0"/>
      <dgm:spPr/>
    </dgm:pt>
    <dgm:pt modelId="{103D426F-14F6-4C43-8FD9-798F4765AD07}" type="pres">
      <dgm:prSet presAssocID="{86A93F86-D92C-4488-9144-26BCEEFF642A}" presName="linV" presStyleCnt="0"/>
      <dgm:spPr/>
    </dgm:pt>
    <dgm:pt modelId="{BE7E355F-623B-46E5-A685-8D0026004C34}" type="pres">
      <dgm:prSet presAssocID="{86A93F86-D92C-4488-9144-26BCEEFF642A}" presName="spVertical1" presStyleCnt="0"/>
      <dgm:spPr/>
    </dgm:pt>
    <dgm:pt modelId="{05A32EA7-2EE7-4FA0-83AC-98BEFEFFBE7D}" type="pres">
      <dgm:prSet presAssocID="{86A93F86-D92C-4488-9144-26BCEEFF642A}" presName="parTx" presStyleLbl="revTx" presStyleIdx="2" presStyleCnt="10" custLinFactNeighborX="-47898" custLinFactNeighborY="-11">
        <dgm:presLayoutVars>
          <dgm:chMax val="0"/>
          <dgm:chPref val="0"/>
          <dgm:bulletEnabled val="1"/>
        </dgm:presLayoutVars>
      </dgm:prSet>
      <dgm:spPr/>
      <dgm:t>
        <a:bodyPr/>
        <a:lstStyle/>
        <a:p>
          <a:endParaRPr lang="zh-CN" altLang="en-US"/>
        </a:p>
      </dgm:t>
    </dgm:pt>
    <dgm:pt modelId="{1BDB44CB-1A62-4F3F-B0C9-72FDFDF4005F}" type="pres">
      <dgm:prSet presAssocID="{86A93F86-D92C-4488-9144-26BCEEFF642A}" presName="spVertical2" presStyleCnt="0"/>
      <dgm:spPr/>
    </dgm:pt>
    <dgm:pt modelId="{4EFCA9B9-1387-4238-8926-2AD913B31F71}" type="pres">
      <dgm:prSet presAssocID="{86A93F86-D92C-4488-9144-26BCEEFF642A}" presName="spVertical3" presStyleCnt="0"/>
      <dgm:spPr/>
    </dgm:pt>
    <dgm:pt modelId="{96E6AC5F-B943-4ADF-B75F-194F89DC32F6}" type="pres">
      <dgm:prSet presAssocID="{FFB60184-00E0-4000-89AD-B8F461671B91}" presName="space" presStyleCnt="0"/>
      <dgm:spPr/>
    </dgm:pt>
    <dgm:pt modelId="{56336B10-6A82-4BA0-A9E6-C796933C6BED}" type="pres">
      <dgm:prSet presAssocID="{712759A7-5F41-4059-8203-09B32841304F}" presName="linV" presStyleCnt="0"/>
      <dgm:spPr/>
    </dgm:pt>
    <dgm:pt modelId="{12A4BC5A-DD27-44E2-9A3B-DC767CC8864C}" type="pres">
      <dgm:prSet presAssocID="{712759A7-5F41-4059-8203-09B32841304F}" presName="spVertical1" presStyleCnt="0"/>
      <dgm:spPr/>
    </dgm:pt>
    <dgm:pt modelId="{667DF722-16D7-431B-B8A8-8C37B2BFB780}" type="pres">
      <dgm:prSet presAssocID="{712759A7-5F41-4059-8203-09B32841304F}" presName="parTx" presStyleLbl="revTx" presStyleIdx="3" presStyleCnt="10" custLinFactNeighborX="-43570" custLinFactNeighborY="-11">
        <dgm:presLayoutVars>
          <dgm:chMax val="0"/>
          <dgm:chPref val="0"/>
          <dgm:bulletEnabled val="1"/>
        </dgm:presLayoutVars>
      </dgm:prSet>
      <dgm:spPr/>
      <dgm:t>
        <a:bodyPr/>
        <a:lstStyle/>
        <a:p>
          <a:endParaRPr lang="zh-CN" altLang="en-US"/>
        </a:p>
      </dgm:t>
    </dgm:pt>
    <dgm:pt modelId="{2CDB9F91-F0DF-4636-930D-2676C1EDC0CC}" type="pres">
      <dgm:prSet presAssocID="{712759A7-5F41-4059-8203-09B32841304F}" presName="spVertical2" presStyleCnt="0"/>
      <dgm:spPr/>
    </dgm:pt>
    <dgm:pt modelId="{56A9D1D4-166F-48FE-BC03-614205FE644E}" type="pres">
      <dgm:prSet presAssocID="{712759A7-5F41-4059-8203-09B32841304F}" presName="spVertical3" presStyleCnt="0"/>
      <dgm:spPr/>
    </dgm:pt>
    <dgm:pt modelId="{35812415-0844-438B-8DF6-B35C0CE32DDC}" type="pres">
      <dgm:prSet presAssocID="{C8871F61-D5DC-4F51-BCA5-B704BBFE354C}" presName="space" presStyleCnt="0"/>
      <dgm:spPr/>
    </dgm:pt>
    <dgm:pt modelId="{6B96ACFD-E613-45FD-BE80-045B01908DFD}" type="pres">
      <dgm:prSet presAssocID="{9526E353-F6B7-4110-AF73-38E3CF5BF007}" presName="linV" presStyleCnt="0"/>
      <dgm:spPr/>
    </dgm:pt>
    <dgm:pt modelId="{8DB7EC66-6454-4CB7-AAAF-BCB29E5C558B}" type="pres">
      <dgm:prSet presAssocID="{9526E353-F6B7-4110-AF73-38E3CF5BF007}" presName="spVertical1" presStyleCnt="0"/>
      <dgm:spPr/>
    </dgm:pt>
    <dgm:pt modelId="{E11B3970-B745-4704-93DF-C3718FE1C314}" type="pres">
      <dgm:prSet presAssocID="{9526E353-F6B7-4110-AF73-38E3CF5BF007}" presName="parTx" presStyleLbl="revTx" presStyleIdx="4" presStyleCnt="10" custLinFactNeighborX="-34018" custLinFactNeighborY="-11">
        <dgm:presLayoutVars>
          <dgm:chMax val="0"/>
          <dgm:chPref val="0"/>
          <dgm:bulletEnabled val="1"/>
        </dgm:presLayoutVars>
      </dgm:prSet>
      <dgm:spPr/>
      <dgm:t>
        <a:bodyPr/>
        <a:lstStyle/>
        <a:p>
          <a:endParaRPr lang="zh-CN" altLang="en-US"/>
        </a:p>
      </dgm:t>
    </dgm:pt>
    <dgm:pt modelId="{7573626A-78F6-4417-8234-AA176B77151B}" type="pres">
      <dgm:prSet presAssocID="{9526E353-F6B7-4110-AF73-38E3CF5BF007}" presName="spVertical2" presStyleCnt="0"/>
      <dgm:spPr/>
    </dgm:pt>
    <dgm:pt modelId="{8E579606-5E6E-47B8-BAE2-43CBB5CAF6F7}" type="pres">
      <dgm:prSet presAssocID="{9526E353-F6B7-4110-AF73-38E3CF5BF007}" presName="spVertical3" presStyleCnt="0"/>
      <dgm:spPr/>
    </dgm:pt>
    <dgm:pt modelId="{DE4E6B23-B055-4EFA-9AF0-64EF2C695223}" type="pres">
      <dgm:prSet presAssocID="{A4E6D418-69BF-4DFA-BDC1-D5EFA68770AC}" presName="space" presStyleCnt="0"/>
      <dgm:spPr/>
    </dgm:pt>
    <dgm:pt modelId="{80CA4AFA-F2F0-444F-898D-09D2B914F96C}" type="pres">
      <dgm:prSet presAssocID="{E622569E-87A1-48F8-90CA-DEF4F195261E}" presName="linV" presStyleCnt="0"/>
      <dgm:spPr/>
    </dgm:pt>
    <dgm:pt modelId="{216EF0C0-76F2-4111-BC4B-C69A2D3A24A8}" type="pres">
      <dgm:prSet presAssocID="{E622569E-87A1-48F8-90CA-DEF4F195261E}" presName="spVertical1" presStyleCnt="0"/>
      <dgm:spPr/>
    </dgm:pt>
    <dgm:pt modelId="{80D54D8E-DC17-4AF2-95CA-529B6220AA36}" type="pres">
      <dgm:prSet presAssocID="{E622569E-87A1-48F8-90CA-DEF4F195261E}" presName="parTx" presStyleLbl="revTx" presStyleIdx="5" presStyleCnt="10" custScaleX="82975" custLinFactNeighborX="-45026" custLinFactNeighborY="-11">
        <dgm:presLayoutVars>
          <dgm:chMax val="0"/>
          <dgm:chPref val="0"/>
          <dgm:bulletEnabled val="1"/>
        </dgm:presLayoutVars>
      </dgm:prSet>
      <dgm:spPr/>
      <dgm:t>
        <a:bodyPr/>
        <a:lstStyle/>
        <a:p>
          <a:endParaRPr lang="zh-CN" altLang="en-US"/>
        </a:p>
      </dgm:t>
    </dgm:pt>
    <dgm:pt modelId="{B590A577-829D-468F-B203-4A70AE86E099}" type="pres">
      <dgm:prSet presAssocID="{E622569E-87A1-48F8-90CA-DEF4F195261E}" presName="spVertical2" presStyleCnt="0"/>
      <dgm:spPr/>
    </dgm:pt>
    <dgm:pt modelId="{AA179D56-0622-40D7-810F-0B10F13196F0}" type="pres">
      <dgm:prSet presAssocID="{E622569E-87A1-48F8-90CA-DEF4F195261E}" presName="spVertical3" presStyleCnt="0"/>
      <dgm:spPr/>
    </dgm:pt>
    <dgm:pt modelId="{E40FEE53-8825-42B4-9B68-74FDCE435CD0}" type="pres">
      <dgm:prSet presAssocID="{1FE99B67-6E19-4A2C-B7DE-B7AF0B1A0397}" presName="space" presStyleCnt="0"/>
      <dgm:spPr/>
    </dgm:pt>
    <dgm:pt modelId="{C3AB13C8-5B66-4442-9ABA-2D1D48B5274B}" type="pres">
      <dgm:prSet presAssocID="{2C08B46B-565E-4BEA-855E-D0E69C6CCF99}" presName="linV" presStyleCnt="0"/>
      <dgm:spPr/>
    </dgm:pt>
    <dgm:pt modelId="{C056C560-AB6C-495D-8D08-E532B819E8AB}" type="pres">
      <dgm:prSet presAssocID="{2C08B46B-565E-4BEA-855E-D0E69C6CCF99}" presName="spVertical1" presStyleCnt="0"/>
      <dgm:spPr/>
    </dgm:pt>
    <dgm:pt modelId="{549CF39D-784C-4D2A-AAF8-CF152560AE61}" type="pres">
      <dgm:prSet presAssocID="{2C08B46B-565E-4BEA-855E-D0E69C6CCF99}" presName="parTx" presStyleLbl="revTx" presStyleIdx="6" presStyleCnt="10" custScaleX="82975" custLinFactNeighborX="-47520" custLinFactNeighborY="-11">
        <dgm:presLayoutVars>
          <dgm:chMax val="0"/>
          <dgm:chPref val="0"/>
          <dgm:bulletEnabled val="1"/>
        </dgm:presLayoutVars>
      </dgm:prSet>
      <dgm:spPr/>
      <dgm:t>
        <a:bodyPr/>
        <a:lstStyle/>
        <a:p>
          <a:endParaRPr lang="zh-CN" altLang="en-US"/>
        </a:p>
      </dgm:t>
    </dgm:pt>
    <dgm:pt modelId="{B361D0DB-CC9A-4448-ABD7-852E939A4DF4}" type="pres">
      <dgm:prSet presAssocID="{2C08B46B-565E-4BEA-855E-D0E69C6CCF99}" presName="spVertical2" presStyleCnt="0"/>
      <dgm:spPr/>
    </dgm:pt>
    <dgm:pt modelId="{288C7469-ACD5-4438-B0E9-F51C423E5794}" type="pres">
      <dgm:prSet presAssocID="{2C08B46B-565E-4BEA-855E-D0E69C6CCF99}" presName="spVertical3" presStyleCnt="0"/>
      <dgm:spPr/>
    </dgm:pt>
    <dgm:pt modelId="{F0F59801-A28D-492A-887C-B2275FA9564D}" type="pres">
      <dgm:prSet presAssocID="{A428D33D-CD45-4BFB-9EA4-0BCF272D939F}" presName="space" presStyleCnt="0"/>
      <dgm:spPr/>
    </dgm:pt>
    <dgm:pt modelId="{B4B0ECD1-A85D-4526-ACFE-44713398F6C5}" type="pres">
      <dgm:prSet presAssocID="{E2738724-4331-4CF7-8EB3-098553F4EAA5}" presName="linV" presStyleCnt="0"/>
      <dgm:spPr/>
    </dgm:pt>
    <dgm:pt modelId="{8F0170C4-44A5-4149-B273-8FBE7326A480}" type="pres">
      <dgm:prSet presAssocID="{E2738724-4331-4CF7-8EB3-098553F4EAA5}" presName="spVertical1" presStyleCnt="0"/>
      <dgm:spPr/>
    </dgm:pt>
    <dgm:pt modelId="{95F62BAB-363A-4EBC-8B7F-73AD9395C12E}" type="pres">
      <dgm:prSet presAssocID="{E2738724-4331-4CF7-8EB3-098553F4EAA5}" presName="parTx" presStyleLbl="revTx" presStyleIdx="7" presStyleCnt="10" custScaleX="82975" custLinFactNeighborX="-50015" custLinFactNeighborY="-11">
        <dgm:presLayoutVars>
          <dgm:chMax val="0"/>
          <dgm:chPref val="0"/>
          <dgm:bulletEnabled val="1"/>
        </dgm:presLayoutVars>
      </dgm:prSet>
      <dgm:spPr/>
      <dgm:t>
        <a:bodyPr/>
        <a:lstStyle/>
        <a:p>
          <a:endParaRPr lang="zh-CN" altLang="en-US"/>
        </a:p>
      </dgm:t>
    </dgm:pt>
    <dgm:pt modelId="{C4DAB34C-F6B3-45CA-A8CB-D99B288870A1}" type="pres">
      <dgm:prSet presAssocID="{E2738724-4331-4CF7-8EB3-098553F4EAA5}" presName="spVertical2" presStyleCnt="0"/>
      <dgm:spPr/>
    </dgm:pt>
    <dgm:pt modelId="{85881A2B-E1FA-4C06-BE00-6E5AFC491946}" type="pres">
      <dgm:prSet presAssocID="{E2738724-4331-4CF7-8EB3-098553F4EAA5}" presName="spVertical3" presStyleCnt="0"/>
      <dgm:spPr/>
    </dgm:pt>
    <dgm:pt modelId="{800072E2-B47B-4B0F-BE8F-B3E9491BBE27}" type="pres">
      <dgm:prSet presAssocID="{9847C3A9-3260-4D45-B3A4-D76C8A19A4B8}" presName="space" presStyleCnt="0"/>
      <dgm:spPr/>
    </dgm:pt>
    <dgm:pt modelId="{1EB07631-BC3A-477B-B046-A04881558E93}" type="pres">
      <dgm:prSet presAssocID="{B5B1E146-858E-4EDC-AD2E-CC8C04B0450E}" presName="linV" presStyleCnt="0"/>
      <dgm:spPr/>
    </dgm:pt>
    <dgm:pt modelId="{C5A4C7FC-49AC-4909-BE5C-A91D814DA931}" type="pres">
      <dgm:prSet presAssocID="{B5B1E146-858E-4EDC-AD2E-CC8C04B0450E}" presName="spVertical1" presStyleCnt="0"/>
      <dgm:spPr/>
    </dgm:pt>
    <dgm:pt modelId="{F2A66ABF-9335-4E73-8FD9-1C5C1A8B3560}" type="pres">
      <dgm:prSet presAssocID="{B5B1E146-858E-4EDC-AD2E-CC8C04B0450E}" presName="parTx" presStyleLbl="revTx" presStyleIdx="8" presStyleCnt="10" custScaleX="111833" custLinFactNeighborX="-50015" custLinFactNeighborY="-11">
        <dgm:presLayoutVars>
          <dgm:chMax val="0"/>
          <dgm:chPref val="0"/>
          <dgm:bulletEnabled val="1"/>
        </dgm:presLayoutVars>
      </dgm:prSet>
      <dgm:spPr/>
      <dgm:t>
        <a:bodyPr/>
        <a:lstStyle/>
        <a:p>
          <a:endParaRPr lang="zh-CN" altLang="en-US"/>
        </a:p>
      </dgm:t>
    </dgm:pt>
    <dgm:pt modelId="{56027723-ED47-4D2B-B42D-1110594C8620}" type="pres">
      <dgm:prSet presAssocID="{B5B1E146-858E-4EDC-AD2E-CC8C04B0450E}" presName="spVertical2" presStyleCnt="0"/>
      <dgm:spPr/>
    </dgm:pt>
    <dgm:pt modelId="{27B2BA02-0F81-477B-B0C6-D7312DF2A927}" type="pres">
      <dgm:prSet presAssocID="{B5B1E146-858E-4EDC-AD2E-CC8C04B0450E}" presName="spVertical3" presStyleCnt="0"/>
      <dgm:spPr/>
    </dgm:pt>
    <dgm:pt modelId="{66CBF72A-8232-45EF-81C9-33AF4213E441}" type="pres">
      <dgm:prSet presAssocID="{00B4D263-53A9-4A59-96CD-6A4B43B3C79F}" presName="space" presStyleCnt="0"/>
      <dgm:spPr/>
    </dgm:pt>
    <dgm:pt modelId="{2DE07E63-4890-4E03-99EA-BA470B802327}" type="pres">
      <dgm:prSet presAssocID="{69661278-9A0F-4134-B711-E9B55311F049}" presName="linV" presStyleCnt="0"/>
      <dgm:spPr/>
    </dgm:pt>
    <dgm:pt modelId="{4FC09F6A-E4A0-4381-8899-527FF5BEA261}" type="pres">
      <dgm:prSet presAssocID="{69661278-9A0F-4134-B711-E9B55311F049}" presName="spVertical1" presStyleCnt="0"/>
      <dgm:spPr/>
    </dgm:pt>
    <dgm:pt modelId="{2148F3EF-34D1-4EAE-8451-35BE9E14A506}" type="pres">
      <dgm:prSet presAssocID="{69661278-9A0F-4134-B711-E9B55311F049}" presName="parTx" presStyleLbl="revTx" presStyleIdx="9" presStyleCnt="10" custScaleX="111833" custLinFactNeighborX="-50015" custLinFactNeighborY="-11">
        <dgm:presLayoutVars>
          <dgm:chMax val="0"/>
          <dgm:chPref val="0"/>
          <dgm:bulletEnabled val="1"/>
        </dgm:presLayoutVars>
      </dgm:prSet>
      <dgm:spPr/>
      <dgm:t>
        <a:bodyPr/>
        <a:lstStyle/>
        <a:p>
          <a:endParaRPr lang="zh-CN" altLang="en-US"/>
        </a:p>
      </dgm:t>
    </dgm:pt>
    <dgm:pt modelId="{D8DD1006-DBE7-45DA-95A2-420510F5BDDE}" type="pres">
      <dgm:prSet presAssocID="{69661278-9A0F-4134-B711-E9B55311F049}" presName="spVertical2" presStyleCnt="0"/>
      <dgm:spPr/>
    </dgm:pt>
    <dgm:pt modelId="{B6A6DE15-0E90-405B-9F8B-984543FE5F8D}" type="pres">
      <dgm:prSet presAssocID="{69661278-9A0F-4134-B711-E9B55311F049}" presName="spVertical3" presStyleCnt="0"/>
      <dgm:spPr/>
    </dgm:pt>
    <dgm:pt modelId="{0476706E-7B02-47DD-832E-D74A6BEB628E}" type="pres">
      <dgm:prSet presAssocID="{D2D80867-9576-448E-8FF3-53FA7BBA6D09}" presName="padding2" presStyleCnt="0"/>
      <dgm:spPr/>
    </dgm:pt>
    <dgm:pt modelId="{CEEEEED1-B168-40BC-AA80-8BC12EDC2C92}" type="pres">
      <dgm:prSet presAssocID="{D2D80867-9576-448E-8FF3-53FA7BBA6D09}" presName="negArrow" presStyleCnt="0"/>
      <dgm:spPr/>
    </dgm:pt>
    <dgm:pt modelId="{E36B4E80-2CC1-405D-BA96-D6BFD0F77C5B}" type="pres">
      <dgm:prSet presAssocID="{D2D80867-9576-448E-8FF3-53FA7BBA6D09}" presName="backgroundArrow" presStyleLbl="node1" presStyleIdx="0" presStyleCnt="1" custLinFactNeighborY="-6498"/>
      <dgm:spPr>
        <a:solidFill>
          <a:schemeClr val="bg1">
            <a:lumMod val="95000"/>
          </a:schemeClr>
        </a:solidFill>
        <a:ln w="12700">
          <a:solidFill>
            <a:schemeClr val="tx1"/>
          </a:solidFill>
        </a:ln>
        <a:effectLst>
          <a:outerShdw blurRad="50800" dist="38100" dir="2700000" algn="tl" rotWithShape="0">
            <a:prstClr val="black">
              <a:alpha val="40000"/>
            </a:prstClr>
          </a:outerShdw>
        </a:effectLst>
      </dgm:spPr>
      <dgm:t>
        <a:bodyPr/>
        <a:lstStyle/>
        <a:p>
          <a:endParaRPr lang="zh-CN" altLang="en-US"/>
        </a:p>
      </dgm:t>
    </dgm:pt>
  </dgm:ptLst>
  <dgm:cxnLst>
    <dgm:cxn modelId="{FCB07567-A660-43F7-8685-CC4E7311D3CA}" type="presOf" srcId="{E622569E-87A1-48F8-90CA-DEF4F195261E}" destId="{80D54D8E-DC17-4AF2-95CA-529B6220AA36}" srcOrd="0" destOrd="0" presId="urn:microsoft.com/office/officeart/2005/8/layout/hProcess3"/>
    <dgm:cxn modelId="{6E8428D5-0207-4AB0-8CC1-8DC4E743D4D3}" srcId="{D2D80867-9576-448E-8FF3-53FA7BBA6D09}" destId="{86A93F86-D92C-4488-9144-26BCEEFF642A}" srcOrd="2" destOrd="0" parTransId="{5BA36B02-C004-4D94-AC31-3369EF886CEC}" sibTransId="{FFB60184-00E0-4000-89AD-B8F461671B91}"/>
    <dgm:cxn modelId="{8FFB1650-0937-4843-8BDF-04B7F4321D40}" srcId="{D2D80867-9576-448E-8FF3-53FA7BBA6D09}" destId="{712759A7-5F41-4059-8203-09B32841304F}" srcOrd="3" destOrd="0" parTransId="{2CC1FF12-7ED1-4EFD-9858-3A063E83636B}" sibTransId="{C8871F61-D5DC-4F51-BCA5-B704BBFE354C}"/>
    <dgm:cxn modelId="{9BBC7AEE-CC63-4977-BC91-0ABD1DE9693C}" type="presOf" srcId="{146F7505-9886-45C0-B0EE-D1E4FD31325C}" destId="{AEA05F7F-398C-4442-91EC-8C1EE995413B}" srcOrd="0" destOrd="0" presId="urn:microsoft.com/office/officeart/2005/8/layout/hProcess3"/>
    <dgm:cxn modelId="{E1127CFB-96E2-4D3E-B91B-B238A52B53F1}" srcId="{D2D80867-9576-448E-8FF3-53FA7BBA6D09}" destId="{864404CB-4CA5-43F1-83D0-AA4DD91D6257}" srcOrd="1" destOrd="0" parTransId="{ECFFCB02-B8DC-436C-9F23-DEA97428DC58}" sibTransId="{A4F03FCC-E9C0-4130-AFF4-CCBEACBBDC6E}"/>
    <dgm:cxn modelId="{3B9F574B-356A-4925-8C82-E36D8C2A56AF}" type="presOf" srcId="{86A93F86-D92C-4488-9144-26BCEEFF642A}" destId="{05A32EA7-2EE7-4FA0-83AC-98BEFEFFBE7D}" srcOrd="0" destOrd="0" presId="urn:microsoft.com/office/officeart/2005/8/layout/hProcess3"/>
    <dgm:cxn modelId="{ACBC781A-6E8E-4E2A-A74E-8A67C8C9D4EC}" type="presOf" srcId="{69661278-9A0F-4134-B711-E9B55311F049}" destId="{2148F3EF-34D1-4EAE-8451-35BE9E14A506}" srcOrd="0" destOrd="0" presId="urn:microsoft.com/office/officeart/2005/8/layout/hProcess3"/>
    <dgm:cxn modelId="{64FCA5E3-6365-4CF7-A325-7F3B7836652C}" type="presOf" srcId="{D2D80867-9576-448E-8FF3-53FA7BBA6D09}" destId="{E44B5F97-E619-48EC-AEB6-E4BC8F15B880}" srcOrd="0" destOrd="0" presId="urn:microsoft.com/office/officeart/2005/8/layout/hProcess3"/>
    <dgm:cxn modelId="{D2F88D8E-A0A8-4689-8958-D614F8315529}" srcId="{D2D80867-9576-448E-8FF3-53FA7BBA6D09}" destId="{146F7505-9886-45C0-B0EE-D1E4FD31325C}" srcOrd="0" destOrd="0" parTransId="{559121D2-3CB6-459B-9B99-FEB0B0EAD576}" sibTransId="{9B72899F-42DF-4D1D-B9DF-A9E5B71B53C8}"/>
    <dgm:cxn modelId="{A96A4B14-4EDD-4912-9F9D-8832FFDDCDD6}" type="presOf" srcId="{2C08B46B-565E-4BEA-855E-D0E69C6CCF99}" destId="{549CF39D-784C-4D2A-AAF8-CF152560AE61}" srcOrd="0" destOrd="0" presId="urn:microsoft.com/office/officeart/2005/8/layout/hProcess3"/>
    <dgm:cxn modelId="{F798A609-DCCF-4DED-8AB7-FA6FDF8114EB}" type="presOf" srcId="{864404CB-4CA5-43F1-83D0-AA4DD91D6257}" destId="{160541BB-E37B-4658-867E-B70092F059E8}" srcOrd="0" destOrd="0" presId="urn:microsoft.com/office/officeart/2005/8/layout/hProcess3"/>
    <dgm:cxn modelId="{D599160B-09DF-499F-BD32-F75C95106AA3}" srcId="{D2D80867-9576-448E-8FF3-53FA7BBA6D09}" destId="{B5B1E146-858E-4EDC-AD2E-CC8C04B0450E}" srcOrd="8" destOrd="0" parTransId="{E91CA409-1ABE-4D29-9435-398668B67E2B}" sibTransId="{00B4D263-53A9-4A59-96CD-6A4B43B3C79F}"/>
    <dgm:cxn modelId="{F53AD14D-54C1-459D-9734-7E23DCB47D37}" srcId="{D2D80867-9576-448E-8FF3-53FA7BBA6D09}" destId="{69661278-9A0F-4134-B711-E9B55311F049}" srcOrd="9" destOrd="0" parTransId="{660E9F66-843A-46A3-87A1-DC64BF5BFD41}" sibTransId="{92739A00-044F-4B9A-9EBA-05A40539D962}"/>
    <dgm:cxn modelId="{0FD648F6-C3AE-4ADB-8A47-E1CE2D1AEE57}" srcId="{D2D80867-9576-448E-8FF3-53FA7BBA6D09}" destId="{E622569E-87A1-48F8-90CA-DEF4F195261E}" srcOrd="5" destOrd="0" parTransId="{3B13AB57-CA1C-4270-A5C1-43C1D8BD1E25}" sibTransId="{1FE99B67-6E19-4A2C-B7DE-B7AF0B1A0397}"/>
    <dgm:cxn modelId="{33FB846B-4543-4F78-9B89-8B9A3C5BB94F}" srcId="{D2D80867-9576-448E-8FF3-53FA7BBA6D09}" destId="{9526E353-F6B7-4110-AF73-38E3CF5BF007}" srcOrd="4" destOrd="0" parTransId="{00A2F8DD-3FC4-4781-904A-982B04A54D8C}" sibTransId="{A4E6D418-69BF-4DFA-BDC1-D5EFA68770AC}"/>
    <dgm:cxn modelId="{1330195C-1D4C-4F08-BC4C-43643D136FA3}" type="presOf" srcId="{9526E353-F6B7-4110-AF73-38E3CF5BF007}" destId="{E11B3970-B745-4704-93DF-C3718FE1C314}" srcOrd="0" destOrd="0" presId="urn:microsoft.com/office/officeart/2005/8/layout/hProcess3"/>
    <dgm:cxn modelId="{C682359A-0A5B-4E3E-A5FC-9E1D099E4899}" type="presOf" srcId="{E2738724-4331-4CF7-8EB3-098553F4EAA5}" destId="{95F62BAB-363A-4EBC-8B7F-73AD9395C12E}" srcOrd="0" destOrd="0" presId="urn:microsoft.com/office/officeart/2005/8/layout/hProcess3"/>
    <dgm:cxn modelId="{E89AC239-0963-4E45-AEFC-5F7A5EBAD9E7}" type="presOf" srcId="{B5B1E146-858E-4EDC-AD2E-CC8C04B0450E}" destId="{F2A66ABF-9335-4E73-8FD9-1C5C1A8B3560}" srcOrd="0" destOrd="0" presId="urn:microsoft.com/office/officeart/2005/8/layout/hProcess3"/>
    <dgm:cxn modelId="{80B0C66F-0C41-4120-B916-CB418620BDE1}" srcId="{D2D80867-9576-448E-8FF3-53FA7BBA6D09}" destId="{E2738724-4331-4CF7-8EB3-098553F4EAA5}" srcOrd="7" destOrd="0" parTransId="{2D446417-23F0-4934-966F-B19DE1016003}" sibTransId="{9847C3A9-3260-4D45-B3A4-D76C8A19A4B8}"/>
    <dgm:cxn modelId="{009E37A9-B24D-4420-9D70-A89E9E391CA2}" type="presOf" srcId="{712759A7-5F41-4059-8203-09B32841304F}" destId="{667DF722-16D7-431B-B8A8-8C37B2BFB780}" srcOrd="0" destOrd="0" presId="urn:microsoft.com/office/officeart/2005/8/layout/hProcess3"/>
    <dgm:cxn modelId="{04287A00-6F82-4D2D-83EB-AFF1B714E293}" srcId="{D2D80867-9576-448E-8FF3-53FA7BBA6D09}" destId="{2C08B46B-565E-4BEA-855E-D0E69C6CCF99}" srcOrd="6" destOrd="0" parTransId="{7C710140-193E-419D-BDE8-6136EE4A87C0}" sibTransId="{A428D33D-CD45-4BFB-9EA4-0BCF272D939F}"/>
    <dgm:cxn modelId="{B4034DA6-417A-470E-AAF5-AB6494BB3D63}" type="presParOf" srcId="{E44B5F97-E619-48EC-AEB6-E4BC8F15B880}" destId="{1382A71B-153F-40EC-9CF3-E5860F200972}" srcOrd="0" destOrd="0" presId="urn:microsoft.com/office/officeart/2005/8/layout/hProcess3"/>
    <dgm:cxn modelId="{C220A529-56BD-4D79-84B6-5D424EA1DB52}" type="presParOf" srcId="{E44B5F97-E619-48EC-AEB6-E4BC8F15B880}" destId="{89E869E8-4801-460E-AA3D-6CEB9EF3EAE2}" srcOrd="1" destOrd="0" presId="urn:microsoft.com/office/officeart/2005/8/layout/hProcess3"/>
    <dgm:cxn modelId="{15404577-E132-49D4-B562-F69EB77CBC4D}" type="presParOf" srcId="{89E869E8-4801-460E-AA3D-6CEB9EF3EAE2}" destId="{F0EFC239-E5CE-41B0-9E74-B2741599DC67}" srcOrd="0" destOrd="0" presId="urn:microsoft.com/office/officeart/2005/8/layout/hProcess3"/>
    <dgm:cxn modelId="{4A38DFB2-ED38-4B4F-BF44-56B30B7CD823}" type="presParOf" srcId="{89E869E8-4801-460E-AA3D-6CEB9EF3EAE2}" destId="{EA87700B-47EC-4F76-9D63-6AACCDD12CF2}" srcOrd="1" destOrd="0" presId="urn:microsoft.com/office/officeart/2005/8/layout/hProcess3"/>
    <dgm:cxn modelId="{CD47C338-288A-4667-AD64-235D2D45B35A}" type="presParOf" srcId="{EA87700B-47EC-4F76-9D63-6AACCDD12CF2}" destId="{2C8E66C7-BF1C-4993-B679-88B134854F1A}" srcOrd="0" destOrd="0" presId="urn:microsoft.com/office/officeart/2005/8/layout/hProcess3"/>
    <dgm:cxn modelId="{A66588C0-B499-48B0-9372-6CE6235D13CA}" type="presParOf" srcId="{EA87700B-47EC-4F76-9D63-6AACCDD12CF2}" destId="{AEA05F7F-398C-4442-91EC-8C1EE995413B}" srcOrd="1" destOrd="0" presId="urn:microsoft.com/office/officeart/2005/8/layout/hProcess3"/>
    <dgm:cxn modelId="{364CDE26-B602-4678-ACA7-45D1B1340906}" type="presParOf" srcId="{EA87700B-47EC-4F76-9D63-6AACCDD12CF2}" destId="{930A9F6C-5A00-4826-9C76-BC1D3339B50B}" srcOrd="2" destOrd="0" presId="urn:microsoft.com/office/officeart/2005/8/layout/hProcess3"/>
    <dgm:cxn modelId="{D2B8CBA2-BD6F-4078-9D14-A01F704ECB3C}" type="presParOf" srcId="{EA87700B-47EC-4F76-9D63-6AACCDD12CF2}" destId="{63BA3CC9-2386-4E88-8A9D-8F4F83F2B607}" srcOrd="3" destOrd="0" presId="urn:microsoft.com/office/officeart/2005/8/layout/hProcess3"/>
    <dgm:cxn modelId="{1258E0E3-C55D-4E45-84B9-6A0C8A7E3BC3}" type="presParOf" srcId="{89E869E8-4801-460E-AA3D-6CEB9EF3EAE2}" destId="{A1F435FB-E4B7-45FA-9574-75BBDD4C5984}" srcOrd="2" destOrd="0" presId="urn:microsoft.com/office/officeart/2005/8/layout/hProcess3"/>
    <dgm:cxn modelId="{AA4DBD6E-780D-4442-B281-D6ECDE9B45FA}" type="presParOf" srcId="{89E869E8-4801-460E-AA3D-6CEB9EF3EAE2}" destId="{962D3CA4-521B-4E53-A6D9-8107C6F3E57C}" srcOrd="3" destOrd="0" presId="urn:microsoft.com/office/officeart/2005/8/layout/hProcess3"/>
    <dgm:cxn modelId="{C6657669-E955-4615-A113-CBB821968991}" type="presParOf" srcId="{962D3CA4-521B-4E53-A6D9-8107C6F3E57C}" destId="{A6617B94-FB4C-4EEA-8C92-2E03A2AFA554}" srcOrd="0" destOrd="0" presId="urn:microsoft.com/office/officeart/2005/8/layout/hProcess3"/>
    <dgm:cxn modelId="{277BD302-4FCF-4229-BCCE-E97DA500D512}" type="presParOf" srcId="{962D3CA4-521B-4E53-A6D9-8107C6F3E57C}" destId="{160541BB-E37B-4658-867E-B70092F059E8}" srcOrd="1" destOrd="0" presId="urn:microsoft.com/office/officeart/2005/8/layout/hProcess3"/>
    <dgm:cxn modelId="{DAA8AD78-CE6B-4E4C-8A96-1242935C7E6D}" type="presParOf" srcId="{962D3CA4-521B-4E53-A6D9-8107C6F3E57C}" destId="{48005628-4DE3-4909-9492-C30294973BF5}" srcOrd="2" destOrd="0" presId="urn:microsoft.com/office/officeart/2005/8/layout/hProcess3"/>
    <dgm:cxn modelId="{E96CD2E1-F1EE-4A80-9BDB-8EA94F3A3E22}" type="presParOf" srcId="{962D3CA4-521B-4E53-A6D9-8107C6F3E57C}" destId="{3935F500-1DB9-4A1C-B5CA-C3B76D21D9FB}" srcOrd="3" destOrd="0" presId="urn:microsoft.com/office/officeart/2005/8/layout/hProcess3"/>
    <dgm:cxn modelId="{BD2C06C0-2E1B-4701-8EF8-0C6D8F069507}" type="presParOf" srcId="{89E869E8-4801-460E-AA3D-6CEB9EF3EAE2}" destId="{30E7C8C5-1D25-4197-BE0E-824416A79DF4}" srcOrd="4" destOrd="0" presId="urn:microsoft.com/office/officeart/2005/8/layout/hProcess3"/>
    <dgm:cxn modelId="{063F0E57-C15C-4BF6-ABC9-81C711CBCBF4}" type="presParOf" srcId="{89E869E8-4801-460E-AA3D-6CEB9EF3EAE2}" destId="{103D426F-14F6-4C43-8FD9-798F4765AD07}" srcOrd="5" destOrd="0" presId="urn:microsoft.com/office/officeart/2005/8/layout/hProcess3"/>
    <dgm:cxn modelId="{20CAB0A0-F112-4451-B7EB-9554B61B04EA}" type="presParOf" srcId="{103D426F-14F6-4C43-8FD9-798F4765AD07}" destId="{BE7E355F-623B-46E5-A685-8D0026004C34}" srcOrd="0" destOrd="0" presId="urn:microsoft.com/office/officeart/2005/8/layout/hProcess3"/>
    <dgm:cxn modelId="{B42D418D-6C6B-45EA-95E0-6F75C58FB7DB}" type="presParOf" srcId="{103D426F-14F6-4C43-8FD9-798F4765AD07}" destId="{05A32EA7-2EE7-4FA0-83AC-98BEFEFFBE7D}" srcOrd="1" destOrd="0" presId="urn:microsoft.com/office/officeart/2005/8/layout/hProcess3"/>
    <dgm:cxn modelId="{E9C98AE6-C006-4685-948B-3F70691427CE}" type="presParOf" srcId="{103D426F-14F6-4C43-8FD9-798F4765AD07}" destId="{1BDB44CB-1A62-4F3F-B0C9-72FDFDF4005F}" srcOrd="2" destOrd="0" presId="urn:microsoft.com/office/officeart/2005/8/layout/hProcess3"/>
    <dgm:cxn modelId="{E18EB7CE-9A1E-4ADB-B03B-92E0A4C1B749}" type="presParOf" srcId="{103D426F-14F6-4C43-8FD9-798F4765AD07}" destId="{4EFCA9B9-1387-4238-8926-2AD913B31F71}" srcOrd="3" destOrd="0" presId="urn:microsoft.com/office/officeart/2005/8/layout/hProcess3"/>
    <dgm:cxn modelId="{8E57D232-81D5-4D82-B302-D9B72F91F29E}" type="presParOf" srcId="{89E869E8-4801-460E-AA3D-6CEB9EF3EAE2}" destId="{96E6AC5F-B943-4ADF-B75F-194F89DC32F6}" srcOrd="6" destOrd="0" presId="urn:microsoft.com/office/officeart/2005/8/layout/hProcess3"/>
    <dgm:cxn modelId="{276404A4-B7CB-48E9-80B1-3F499E82102D}" type="presParOf" srcId="{89E869E8-4801-460E-AA3D-6CEB9EF3EAE2}" destId="{56336B10-6A82-4BA0-A9E6-C796933C6BED}" srcOrd="7" destOrd="0" presId="urn:microsoft.com/office/officeart/2005/8/layout/hProcess3"/>
    <dgm:cxn modelId="{61A84907-DA22-4880-9DE1-BE3790B36022}" type="presParOf" srcId="{56336B10-6A82-4BA0-A9E6-C796933C6BED}" destId="{12A4BC5A-DD27-44E2-9A3B-DC767CC8864C}" srcOrd="0" destOrd="0" presId="urn:microsoft.com/office/officeart/2005/8/layout/hProcess3"/>
    <dgm:cxn modelId="{B4D4F035-936C-4EBA-B7FB-A62BADBEBD30}" type="presParOf" srcId="{56336B10-6A82-4BA0-A9E6-C796933C6BED}" destId="{667DF722-16D7-431B-B8A8-8C37B2BFB780}" srcOrd="1" destOrd="0" presId="urn:microsoft.com/office/officeart/2005/8/layout/hProcess3"/>
    <dgm:cxn modelId="{7113D631-9E60-4FEF-A03B-63410E021BF7}" type="presParOf" srcId="{56336B10-6A82-4BA0-A9E6-C796933C6BED}" destId="{2CDB9F91-F0DF-4636-930D-2676C1EDC0CC}" srcOrd="2" destOrd="0" presId="urn:microsoft.com/office/officeart/2005/8/layout/hProcess3"/>
    <dgm:cxn modelId="{15DCBDA1-7727-4E6D-92C6-C4112EDF323C}" type="presParOf" srcId="{56336B10-6A82-4BA0-A9E6-C796933C6BED}" destId="{56A9D1D4-166F-48FE-BC03-614205FE644E}" srcOrd="3" destOrd="0" presId="urn:microsoft.com/office/officeart/2005/8/layout/hProcess3"/>
    <dgm:cxn modelId="{FAA59A12-72B8-4457-954B-463B8606CD71}" type="presParOf" srcId="{89E869E8-4801-460E-AA3D-6CEB9EF3EAE2}" destId="{35812415-0844-438B-8DF6-B35C0CE32DDC}" srcOrd="8" destOrd="0" presId="urn:microsoft.com/office/officeart/2005/8/layout/hProcess3"/>
    <dgm:cxn modelId="{9A758389-FA7F-437D-B7C1-30A7914C27BC}" type="presParOf" srcId="{89E869E8-4801-460E-AA3D-6CEB9EF3EAE2}" destId="{6B96ACFD-E613-45FD-BE80-045B01908DFD}" srcOrd="9" destOrd="0" presId="urn:microsoft.com/office/officeart/2005/8/layout/hProcess3"/>
    <dgm:cxn modelId="{7A7C910F-9D53-438F-B133-82BF0E1E9C47}" type="presParOf" srcId="{6B96ACFD-E613-45FD-BE80-045B01908DFD}" destId="{8DB7EC66-6454-4CB7-AAAF-BCB29E5C558B}" srcOrd="0" destOrd="0" presId="urn:microsoft.com/office/officeart/2005/8/layout/hProcess3"/>
    <dgm:cxn modelId="{4245CF18-4B38-4AE5-9B79-9070AD82E2DB}" type="presParOf" srcId="{6B96ACFD-E613-45FD-BE80-045B01908DFD}" destId="{E11B3970-B745-4704-93DF-C3718FE1C314}" srcOrd="1" destOrd="0" presId="urn:microsoft.com/office/officeart/2005/8/layout/hProcess3"/>
    <dgm:cxn modelId="{3E74752A-7656-4B60-BA7D-E8FA30D5B90E}" type="presParOf" srcId="{6B96ACFD-E613-45FD-BE80-045B01908DFD}" destId="{7573626A-78F6-4417-8234-AA176B77151B}" srcOrd="2" destOrd="0" presId="urn:microsoft.com/office/officeart/2005/8/layout/hProcess3"/>
    <dgm:cxn modelId="{8565D70E-FA93-4F33-A4F0-49FAFF984E74}" type="presParOf" srcId="{6B96ACFD-E613-45FD-BE80-045B01908DFD}" destId="{8E579606-5E6E-47B8-BAE2-43CBB5CAF6F7}" srcOrd="3" destOrd="0" presId="urn:microsoft.com/office/officeart/2005/8/layout/hProcess3"/>
    <dgm:cxn modelId="{CAF8EF25-BBB8-47E9-832D-BC0ED5073EBD}" type="presParOf" srcId="{89E869E8-4801-460E-AA3D-6CEB9EF3EAE2}" destId="{DE4E6B23-B055-4EFA-9AF0-64EF2C695223}" srcOrd="10" destOrd="0" presId="urn:microsoft.com/office/officeart/2005/8/layout/hProcess3"/>
    <dgm:cxn modelId="{6579046A-892F-4858-8B33-723A18C5A046}" type="presParOf" srcId="{89E869E8-4801-460E-AA3D-6CEB9EF3EAE2}" destId="{80CA4AFA-F2F0-444F-898D-09D2B914F96C}" srcOrd="11" destOrd="0" presId="urn:microsoft.com/office/officeart/2005/8/layout/hProcess3"/>
    <dgm:cxn modelId="{97EABC92-6285-4879-8FC1-6F1771CAD22A}" type="presParOf" srcId="{80CA4AFA-F2F0-444F-898D-09D2B914F96C}" destId="{216EF0C0-76F2-4111-BC4B-C69A2D3A24A8}" srcOrd="0" destOrd="0" presId="urn:microsoft.com/office/officeart/2005/8/layout/hProcess3"/>
    <dgm:cxn modelId="{1CB765BA-F732-4AF1-A825-75A51EC54E25}" type="presParOf" srcId="{80CA4AFA-F2F0-444F-898D-09D2B914F96C}" destId="{80D54D8E-DC17-4AF2-95CA-529B6220AA36}" srcOrd="1" destOrd="0" presId="urn:microsoft.com/office/officeart/2005/8/layout/hProcess3"/>
    <dgm:cxn modelId="{A53A6A07-4DD7-41E9-9DD8-A9B0C69426B0}" type="presParOf" srcId="{80CA4AFA-F2F0-444F-898D-09D2B914F96C}" destId="{B590A577-829D-468F-B203-4A70AE86E099}" srcOrd="2" destOrd="0" presId="urn:microsoft.com/office/officeart/2005/8/layout/hProcess3"/>
    <dgm:cxn modelId="{A4F4A8EE-D8A4-495F-BF98-EA3BFDD7A2B8}" type="presParOf" srcId="{80CA4AFA-F2F0-444F-898D-09D2B914F96C}" destId="{AA179D56-0622-40D7-810F-0B10F13196F0}" srcOrd="3" destOrd="0" presId="urn:microsoft.com/office/officeart/2005/8/layout/hProcess3"/>
    <dgm:cxn modelId="{6DA25D2A-304A-448B-9D35-74C4AFD67737}" type="presParOf" srcId="{89E869E8-4801-460E-AA3D-6CEB9EF3EAE2}" destId="{E40FEE53-8825-42B4-9B68-74FDCE435CD0}" srcOrd="12" destOrd="0" presId="urn:microsoft.com/office/officeart/2005/8/layout/hProcess3"/>
    <dgm:cxn modelId="{80C12AE5-3E62-4573-B97C-CACCE75E0848}" type="presParOf" srcId="{89E869E8-4801-460E-AA3D-6CEB9EF3EAE2}" destId="{C3AB13C8-5B66-4442-9ABA-2D1D48B5274B}" srcOrd="13" destOrd="0" presId="urn:microsoft.com/office/officeart/2005/8/layout/hProcess3"/>
    <dgm:cxn modelId="{83ADF7D6-00EB-45FE-8E41-44F02B9E7C16}" type="presParOf" srcId="{C3AB13C8-5B66-4442-9ABA-2D1D48B5274B}" destId="{C056C560-AB6C-495D-8D08-E532B819E8AB}" srcOrd="0" destOrd="0" presId="urn:microsoft.com/office/officeart/2005/8/layout/hProcess3"/>
    <dgm:cxn modelId="{7C8D48E8-606B-4D86-B456-B56CEEC8DB2A}" type="presParOf" srcId="{C3AB13C8-5B66-4442-9ABA-2D1D48B5274B}" destId="{549CF39D-784C-4D2A-AAF8-CF152560AE61}" srcOrd="1" destOrd="0" presId="urn:microsoft.com/office/officeart/2005/8/layout/hProcess3"/>
    <dgm:cxn modelId="{141D262E-476E-4CC3-98DE-5FA1FE4EBB3B}" type="presParOf" srcId="{C3AB13C8-5B66-4442-9ABA-2D1D48B5274B}" destId="{B361D0DB-CC9A-4448-ABD7-852E939A4DF4}" srcOrd="2" destOrd="0" presId="urn:microsoft.com/office/officeart/2005/8/layout/hProcess3"/>
    <dgm:cxn modelId="{2A4C9F3D-A529-4EE8-9393-19CBD7CFE584}" type="presParOf" srcId="{C3AB13C8-5B66-4442-9ABA-2D1D48B5274B}" destId="{288C7469-ACD5-4438-B0E9-F51C423E5794}" srcOrd="3" destOrd="0" presId="urn:microsoft.com/office/officeart/2005/8/layout/hProcess3"/>
    <dgm:cxn modelId="{DE7617C3-C1DE-4F04-8BA1-61F8295C6848}" type="presParOf" srcId="{89E869E8-4801-460E-AA3D-6CEB9EF3EAE2}" destId="{F0F59801-A28D-492A-887C-B2275FA9564D}" srcOrd="14" destOrd="0" presId="urn:microsoft.com/office/officeart/2005/8/layout/hProcess3"/>
    <dgm:cxn modelId="{EF8E0A67-EE1E-4F48-8BEE-233E4364F5EE}" type="presParOf" srcId="{89E869E8-4801-460E-AA3D-6CEB9EF3EAE2}" destId="{B4B0ECD1-A85D-4526-ACFE-44713398F6C5}" srcOrd="15" destOrd="0" presId="urn:microsoft.com/office/officeart/2005/8/layout/hProcess3"/>
    <dgm:cxn modelId="{0755D6BF-E2FC-4E90-8BF3-2986C64F4E35}" type="presParOf" srcId="{B4B0ECD1-A85D-4526-ACFE-44713398F6C5}" destId="{8F0170C4-44A5-4149-B273-8FBE7326A480}" srcOrd="0" destOrd="0" presId="urn:microsoft.com/office/officeart/2005/8/layout/hProcess3"/>
    <dgm:cxn modelId="{1BC94D0E-86F6-4302-B529-2CA57493420B}" type="presParOf" srcId="{B4B0ECD1-A85D-4526-ACFE-44713398F6C5}" destId="{95F62BAB-363A-4EBC-8B7F-73AD9395C12E}" srcOrd="1" destOrd="0" presId="urn:microsoft.com/office/officeart/2005/8/layout/hProcess3"/>
    <dgm:cxn modelId="{CFC4504D-8BB1-4CD4-B646-D19DB0F65EA4}" type="presParOf" srcId="{B4B0ECD1-A85D-4526-ACFE-44713398F6C5}" destId="{C4DAB34C-F6B3-45CA-A8CB-D99B288870A1}" srcOrd="2" destOrd="0" presId="urn:microsoft.com/office/officeart/2005/8/layout/hProcess3"/>
    <dgm:cxn modelId="{352F2B9B-53C3-4ED2-9991-331E0FB8D3C3}" type="presParOf" srcId="{B4B0ECD1-A85D-4526-ACFE-44713398F6C5}" destId="{85881A2B-E1FA-4C06-BE00-6E5AFC491946}" srcOrd="3" destOrd="0" presId="urn:microsoft.com/office/officeart/2005/8/layout/hProcess3"/>
    <dgm:cxn modelId="{CE091BF0-17DF-48BD-BB7E-D69D19C43D17}" type="presParOf" srcId="{89E869E8-4801-460E-AA3D-6CEB9EF3EAE2}" destId="{800072E2-B47B-4B0F-BE8F-B3E9491BBE27}" srcOrd="16" destOrd="0" presId="urn:microsoft.com/office/officeart/2005/8/layout/hProcess3"/>
    <dgm:cxn modelId="{B14F5516-0E1F-45C8-9E32-FA0882CD1D1E}" type="presParOf" srcId="{89E869E8-4801-460E-AA3D-6CEB9EF3EAE2}" destId="{1EB07631-BC3A-477B-B046-A04881558E93}" srcOrd="17" destOrd="0" presId="urn:microsoft.com/office/officeart/2005/8/layout/hProcess3"/>
    <dgm:cxn modelId="{EDC3702C-E73A-4A1B-B889-53B59DD9F939}" type="presParOf" srcId="{1EB07631-BC3A-477B-B046-A04881558E93}" destId="{C5A4C7FC-49AC-4909-BE5C-A91D814DA931}" srcOrd="0" destOrd="0" presId="urn:microsoft.com/office/officeart/2005/8/layout/hProcess3"/>
    <dgm:cxn modelId="{F43DB660-6228-4F2A-9268-0EDFF5F59264}" type="presParOf" srcId="{1EB07631-BC3A-477B-B046-A04881558E93}" destId="{F2A66ABF-9335-4E73-8FD9-1C5C1A8B3560}" srcOrd="1" destOrd="0" presId="urn:microsoft.com/office/officeart/2005/8/layout/hProcess3"/>
    <dgm:cxn modelId="{3572CC58-BBE7-4619-ACC5-11C9510978FB}" type="presParOf" srcId="{1EB07631-BC3A-477B-B046-A04881558E93}" destId="{56027723-ED47-4D2B-B42D-1110594C8620}" srcOrd="2" destOrd="0" presId="urn:microsoft.com/office/officeart/2005/8/layout/hProcess3"/>
    <dgm:cxn modelId="{9E1310CB-B407-44B3-B969-4396138BA966}" type="presParOf" srcId="{1EB07631-BC3A-477B-B046-A04881558E93}" destId="{27B2BA02-0F81-477B-B0C6-D7312DF2A927}" srcOrd="3" destOrd="0" presId="urn:microsoft.com/office/officeart/2005/8/layout/hProcess3"/>
    <dgm:cxn modelId="{F04C7DB5-E3A2-48C4-9262-34973FD5EC28}" type="presParOf" srcId="{89E869E8-4801-460E-AA3D-6CEB9EF3EAE2}" destId="{66CBF72A-8232-45EF-81C9-33AF4213E441}" srcOrd="18" destOrd="0" presId="urn:microsoft.com/office/officeart/2005/8/layout/hProcess3"/>
    <dgm:cxn modelId="{67C17A1D-346C-477B-8A8E-769AC72BB600}" type="presParOf" srcId="{89E869E8-4801-460E-AA3D-6CEB9EF3EAE2}" destId="{2DE07E63-4890-4E03-99EA-BA470B802327}" srcOrd="19" destOrd="0" presId="urn:microsoft.com/office/officeart/2005/8/layout/hProcess3"/>
    <dgm:cxn modelId="{C49DA9B9-0036-4553-927A-E770549D53D2}" type="presParOf" srcId="{2DE07E63-4890-4E03-99EA-BA470B802327}" destId="{4FC09F6A-E4A0-4381-8899-527FF5BEA261}" srcOrd="0" destOrd="0" presId="urn:microsoft.com/office/officeart/2005/8/layout/hProcess3"/>
    <dgm:cxn modelId="{80928CE6-0A07-4523-AD58-0234F1FECC65}" type="presParOf" srcId="{2DE07E63-4890-4E03-99EA-BA470B802327}" destId="{2148F3EF-34D1-4EAE-8451-35BE9E14A506}" srcOrd="1" destOrd="0" presId="urn:microsoft.com/office/officeart/2005/8/layout/hProcess3"/>
    <dgm:cxn modelId="{25A2BCA1-FF69-4C33-823C-352357617865}" type="presParOf" srcId="{2DE07E63-4890-4E03-99EA-BA470B802327}" destId="{D8DD1006-DBE7-45DA-95A2-420510F5BDDE}" srcOrd="2" destOrd="0" presId="urn:microsoft.com/office/officeart/2005/8/layout/hProcess3"/>
    <dgm:cxn modelId="{BEAA2D51-A65E-4323-82E3-F55C437EF2D3}" type="presParOf" srcId="{2DE07E63-4890-4E03-99EA-BA470B802327}" destId="{B6A6DE15-0E90-405B-9F8B-984543FE5F8D}" srcOrd="3" destOrd="0" presId="urn:microsoft.com/office/officeart/2005/8/layout/hProcess3"/>
    <dgm:cxn modelId="{29B2FD55-192A-470D-9D45-C4854D987DA3}" type="presParOf" srcId="{89E869E8-4801-460E-AA3D-6CEB9EF3EAE2}" destId="{0476706E-7B02-47DD-832E-D74A6BEB628E}" srcOrd="20" destOrd="0" presId="urn:microsoft.com/office/officeart/2005/8/layout/hProcess3"/>
    <dgm:cxn modelId="{1F1333CC-5273-458F-BEAC-A7691EE22C4A}" type="presParOf" srcId="{89E869E8-4801-460E-AA3D-6CEB9EF3EAE2}" destId="{CEEEEED1-B168-40BC-AA80-8BC12EDC2C92}" srcOrd="21" destOrd="0" presId="urn:microsoft.com/office/officeart/2005/8/layout/hProcess3"/>
    <dgm:cxn modelId="{F1634759-A85E-42FC-A244-0E18C0FB32BF}" type="presParOf" srcId="{89E869E8-4801-460E-AA3D-6CEB9EF3EAE2}" destId="{E36B4E80-2CC1-405D-BA96-D6BFD0F77C5B}" srcOrd="22" destOrd="0" presId="urn:microsoft.com/office/officeart/2005/8/layout/hProcess3"/>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16852-E689-48EC-856F-BA4830BCD30B}">
      <dsp:nvSpPr>
        <dsp:cNvPr id="0" name=""/>
        <dsp:cNvSpPr/>
      </dsp:nvSpPr>
      <dsp:spPr>
        <a:xfrm>
          <a:off x="0" y="1439647"/>
          <a:ext cx="3323876" cy="472413"/>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Times New Roman" pitchFamily="18" charset="0"/>
              <a:ea typeface="黑体" pitchFamily="2" charset="-122"/>
              <a:cs typeface="Times New Roman" pitchFamily="18" charset="0"/>
            </a:rPr>
            <a:t>国产金属消能构件</a:t>
          </a:r>
          <a:endParaRPr lang="zh-CN" altLang="en-US" sz="1400" kern="1200" dirty="0">
            <a:solidFill>
              <a:schemeClr val="bg1"/>
            </a:solidFill>
            <a:latin typeface="Times New Roman" pitchFamily="18" charset="0"/>
            <a:ea typeface="黑体" pitchFamily="2" charset="-122"/>
            <a:cs typeface="Times New Roman" pitchFamily="18" charset="0"/>
          </a:endParaRPr>
        </a:p>
      </dsp:txBody>
      <dsp:txXfrm>
        <a:off x="0" y="1439647"/>
        <a:ext cx="3323876" cy="255103"/>
      </dsp:txXfrm>
    </dsp:sp>
    <dsp:sp modelId="{537C1DF9-EABB-4BB8-BB6A-8BCEAE73CA21}">
      <dsp:nvSpPr>
        <dsp:cNvPr id="0" name=""/>
        <dsp:cNvSpPr/>
      </dsp:nvSpPr>
      <dsp:spPr>
        <a:xfrm>
          <a:off x="0" y="1684964"/>
          <a:ext cx="1661938" cy="21731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Times New Roman" pitchFamily="18" charset="0"/>
              <a:ea typeface="黑体" pitchFamily="2" charset="-122"/>
              <a:cs typeface="Times New Roman" pitchFamily="18" charset="0"/>
            </a:rPr>
            <a:t>本世纪初</a:t>
          </a:r>
          <a:endParaRPr lang="zh-CN" altLang="en-US" sz="1400" kern="1200" dirty="0">
            <a:solidFill>
              <a:schemeClr val="bg1"/>
            </a:solidFill>
            <a:latin typeface="Times New Roman" pitchFamily="18" charset="0"/>
            <a:ea typeface="黑体" pitchFamily="2" charset="-122"/>
            <a:cs typeface="Times New Roman" pitchFamily="18" charset="0"/>
          </a:endParaRPr>
        </a:p>
      </dsp:txBody>
      <dsp:txXfrm>
        <a:off x="0" y="1684964"/>
        <a:ext cx="1661938" cy="217310"/>
      </dsp:txXfrm>
    </dsp:sp>
    <dsp:sp modelId="{1E13B704-174F-4680-887B-72C72E3D815C}">
      <dsp:nvSpPr>
        <dsp:cNvPr id="0" name=""/>
        <dsp:cNvSpPr/>
      </dsp:nvSpPr>
      <dsp:spPr>
        <a:xfrm>
          <a:off x="1661938" y="1684964"/>
          <a:ext cx="1661938" cy="21731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Times New Roman" pitchFamily="18" charset="0"/>
              <a:ea typeface="黑体" pitchFamily="2" charset="-122"/>
              <a:cs typeface="Times New Roman" pitchFamily="18" charset="0"/>
            </a:rPr>
            <a:t>中国</a:t>
          </a:r>
          <a:endParaRPr lang="zh-CN" altLang="en-US" sz="1400" kern="1200" dirty="0">
            <a:solidFill>
              <a:schemeClr val="bg1"/>
            </a:solidFill>
            <a:latin typeface="Times New Roman" pitchFamily="18" charset="0"/>
            <a:ea typeface="黑体" pitchFamily="2" charset="-122"/>
            <a:cs typeface="Times New Roman" pitchFamily="18" charset="0"/>
          </a:endParaRPr>
        </a:p>
      </dsp:txBody>
      <dsp:txXfrm>
        <a:off x="1661938" y="1684964"/>
        <a:ext cx="1661938" cy="217310"/>
      </dsp:txXfrm>
    </dsp:sp>
    <dsp:sp modelId="{B9E718C4-7C22-419E-A1FA-B3A58586D918}">
      <dsp:nvSpPr>
        <dsp:cNvPr id="0" name=""/>
        <dsp:cNvSpPr/>
      </dsp:nvSpPr>
      <dsp:spPr>
        <a:xfrm rot="10800000">
          <a:off x="0" y="719823"/>
          <a:ext cx="3323876" cy="726571"/>
        </a:xfrm>
        <a:prstGeom prst="upArrowCallout">
          <a:avLst/>
        </a:prstGeom>
        <a:solidFill>
          <a:schemeClr val="accent2">
            <a:shade val="80000"/>
            <a:hueOff val="-17936"/>
            <a:satOff val="-2012"/>
            <a:lumOff val="128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Times New Roman" pitchFamily="18" charset="0"/>
              <a:ea typeface="黑体" pitchFamily="2" charset="-122"/>
              <a:cs typeface="Times New Roman" pitchFamily="18" charset="0"/>
            </a:rPr>
            <a:t>金属消能构件</a:t>
          </a:r>
          <a:endParaRPr lang="zh-CN" altLang="en-US" sz="1400" kern="1200" dirty="0">
            <a:solidFill>
              <a:schemeClr val="bg1"/>
            </a:solidFill>
            <a:latin typeface="Times New Roman" pitchFamily="18" charset="0"/>
            <a:ea typeface="黑体" pitchFamily="2" charset="-122"/>
            <a:cs typeface="Times New Roman" pitchFamily="18" charset="0"/>
          </a:endParaRPr>
        </a:p>
      </dsp:txBody>
      <dsp:txXfrm rot="-10800000">
        <a:off x="0" y="719823"/>
        <a:ext cx="3323876" cy="255026"/>
      </dsp:txXfrm>
    </dsp:sp>
    <dsp:sp modelId="{80190A20-067D-414B-BCF6-72F589A7FF58}">
      <dsp:nvSpPr>
        <dsp:cNvPr id="0" name=""/>
        <dsp:cNvSpPr/>
      </dsp:nvSpPr>
      <dsp:spPr>
        <a:xfrm>
          <a:off x="0" y="974850"/>
          <a:ext cx="1661938" cy="21724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Times New Roman" pitchFamily="18" charset="0"/>
              <a:ea typeface="黑体" pitchFamily="2" charset="-122"/>
              <a:cs typeface="Times New Roman" pitchFamily="18" charset="0"/>
            </a:rPr>
            <a:t>上世纪</a:t>
          </a:r>
          <a:r>
            <a:rPr lang="en-US" altLang="zh-CN" sz="1400" kern="1200" dirty="0" smtClean="0">
              <a:solidFill>
                <a:schemeClr val="bg1"/>
              </a:solidFill>
              <a:latin typeface="Times New Roman" pitchFamily="18" charset="0"/>
              <a:ea typeface="黑体" pitchFamily="2" charset="-122"/>
              <a:cs typeface="Times New Roman" pitchFamily="18" charset="0"/>
            </a:rPr>
            <a:t>80</a:t>
          </a:r>
          <a:r>
            <a:rPr lang="zh-CN" altLang="en-US" sz="1400" kern="1200" dirty="0" smtClean="0">
              <a:solidFill>
                <a:schemeClr val="bg1"/>
              </a:solidFill>
              <a:latin typeface="Times New Roman" pitchFamily="18" charset="0"/>
              <a:ea typeface="黑体" pitchFamily="2" charset="-122"/>
              <a:cs typeface="Times New Roman" pitchFamily="18" charset="0"/>
            </a:rPr>
            <a:t>、</a:t>
          </a:r>
          <a:r>
            <a:rPr lang="en-US" altLang="zh-CN" sz="1400" kern="1200" dirty="0" smtClean="0">
              <a:solidFill>
                <a:schemeClr val="bg1"/>
              </a:solidFill>
              <a:latin typeface="Times New Roman" pitchFamily="18" charset="0"/>
              <a:ea typeface="黑体" pitchFamily="2" charset="-122"/>
              <a:cs typeface="Times New Roman" pitchFamily="18" charset="0"/>
            </a:rPr>
            <a:t>90</a:t>
          </a:r>
          <a:r>
            <a:rPr lang="zh-CN" altLang="en-US" sz="1400" kern="1200" dirty="0" smtClean="0">
              <a:solidFill>
                <a:schemeClr val="bg1"/>
              </a:solidFill>
              <a:latin typeface="Times New Roman" pitchFamily="18" charset="0"/>
              <a:ea typeface="黑体" pitchFamily="2" charset="-122"/>
              <a:cs typeface="Times New Roman" pitchFamily="18" charset="0"/>
            </a:rPr>
            <a:t>年代</a:t>
          </a:r>
          <a:endParaRPr lang="zh-CN" altLang="en-US" sz="1400" kern="1200" dirty="0">
            <a:solidFill>
              <a:schemeClr val="bg1"/>
            </a:solidFill>
            <a:latin typeface="Times New Roman" pitchFamily="18" charset="0"/>
            <a:ea typeface="黑体" pitchFamily="2" charset="-122"/>
            <a:cs typeface="Times New Roman" pitchFamily="18" charset="0"/>
          </a:endParaRPr>
        </a:p>
      </dsp:txBody>
      <dsp:txXfrm>
        <a:off x="0" y="974850"/>
        <a:ext cx="1661938" cy="217245"/>
      </dsp:txXfrm>
    </dsp:sp>
    <dsp:sp modelId="{5B3F1CB2-38D9-488B-BEC2-D97D01E7BA98}">
      <dsp:nvSpPr>
        <dsp:cNvPr id="0" name=""/>
        <dsp:cNvSpPr/>
      </dsp:nvSpPr>
      <dsp:spPr>
        <a:xfrm>
          <a:off x="1661938" y="974850"/>
          <a:ext cx="1661938" cy="21724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Times New Roman" pitchFamily="18" charset="0"/>
              <a:ea typeface="黑体" pitchFamily="2" charset="-122"/>
              <a:cs typeface="Times New Roman" pitchFamily="18" charset="0"/>
            </a:rPr>
            <a:t>美、日</a:t>
          </a:r>
          <a:endParaRPr lang="zh-CN" altLang="en-US" sz="1400" kern="1200" dirty="0">
            <a:solidFill>
              <a:schemeClr val="bg1"/>
            </a:solidFill>
            <a:latin typeface="Times New Roman" pitchFamily="18" charset="0"/>
            <a:ea typeface="黑体" pitchFamily="2" charset="-122"/>
            <a:cs typeface="Times New Roman" pitchFamily="18" charset="0"/>
          </a:endParaRPr>
        </a:p>
      </dsp:txBody>
      <dsp:txXfrm>
        <a:off x="1661938" y="974850"/>
        <a:ext cx="1661938" cy="217245"/>
      </dsp:txXfrm>
    </dsp:sp>
    <dsp:sp modelId="{CC44DCBB-B977-43BC-BD63-E962EA9EC1B0}">
      <dsp:nvSpPr>
        <dsp:cNvPr id="0" name=""/>
        <dsp:cNvSpPr/>
      </dsp:nvSpPr>
      <dsp:spPr>
        <a:xfrm rot="10800000">
          <a:off x="0" y="337"/>
          <a:ext cx="3323876" cy="726571"/>
        </a:xfrm>
        <a:prstGeom prst="upArrowCallout">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Times New Roman" pitchFamily="18" charset="0"/>
              <a:ea typeface="黑体" pitchFamily="2" charset="-122"/>
              <a:cs typeface="Times New Roman" pitchFamily="18" charset="0"/>
            </a:rPr>
            <a:t>被动耗能概念</a:t>
          </a:r>
          <a:endParaRPr lang="zh-CN" altLang="en-US" sz="1400" kern="1200" dirty="0">
            <a:solidFill>
              <a:schemeClr val="bg1"/>
            </a:solidFill>
            <a:latin typeface="Times New Roman" pitchFamily="18" charset="0"/>
            <a:ea typeface="黑体" pitchFamily="2" charset="-122"/>
            <a:cs typeface="Times New Roman" pitchFamily="18" charset="0"/>
          </a:endParaRPr>
        </a:p>
      </dsp:txBody>
      <dsp:txXfrm rot="-10800000">
        <a:off x="0" y="337"/>
        <a:ext cx="3323876" cy="255026"/>
      </dsp:txXfrm>
    </dsp:sp>
    <dsp:sp modelId="{40C47BD5-1CF4-429F-A4A2-390060C7C730}">
      <dsp:nvSpPr>
        <dsp:cNvPr id="0" name=""/>
        <dsp:cNvSpPr/>
      </dsp:nvSpPr>
      <dsp:spPr>
        <a:xfrm>
          <a:off x="0" y="255364"/>
          <a:ext cx="1661938" cy="21724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Times New Roman" pitchFamily="18" charset="0"/>
              <a:ea typeface="黑体" pitchFamily="2" charset="-122"/>
              <a:cs typeface="Times New Roman" pitchFamily="18" charset="0"/>
            </a:rPr>
            <a:t>上世纪</a:t>
          </a:r>
          <a:r>
            <a:rPr lang="en-US" altLang="zh-CN" sz="1400" kern="1200" dirty="0" smtClean="0">
              <a:solidFill>
                <a:schemeClr val="bg1"/>
              </a:solidFill>
              <a:latin typeface="Times New Roman" pitchFamily="18" charset="0"/>
              <a:ea typeface="黑体" pitchFamily="2" charset="-122"/>
              <a:cs typeface="Times New Roman" pitchFamily="18" charset="0"/>
            </a:rPr>
            <a:t>70</a:t>
          </a:r>
          <a:r>
            <a:rPr lang="zh-CN" altLang="en-US" sz="1400" kern="1200" dirty="0" smtClean="0">
              <a:solidFill>
                <a:schemeClr val="bg1"/>
              </a:solidFill>
              <a:latin typeface="Times New Roman" pitchFamily="18" charset="0"/>
              <a:ea typeface="黑体" pitchFamily="2" charset="-122"/>
              <a:cs typeface="Times New Roman" pitchFamily="18" charset="0"/>
            </a:rPr>
            <a:t>年代</a:t>
          </a:r>
          <a:endParaRPr lang="zh-CN" altLang="en-US" sz="1400" kern="1200" dirty="0">
            <a:solidFill>
              <a:schemeClr val="bg1"/>
            </a:solidFill>
            <a:latin typeface="Times New Roman" pitchFamily="18" charset="0"/>
            <a:ea typeface="黑体" pitchFamily="2" charset="-122"/>
            <a:cs typeface="Times New Roman" pitchFamily="18" charset="0"/>
          </a:endParaRPr>
        </a:p>
      </dsp:txBody>
      <dsp:txXfrm>
        <a:off x="0" y="255364"/>
        <a:ext cx="1661938" cy="217245"/>
      </dsp:txXfrm>
    </dsp:sp>
    <dsp:sp modelId="{931208FD-4237-4E51-A365-98F08A1BCF2B}">
      <dsp:nvSpPr>
        <dsp:cNvPr id="0" name=""/>
        <dsp:cNvSpPr/>
      </dsp:nvSpPr>
      <dsp:spPr>
        <a:xfrm>
          <a:off x="1661938" y="255364"/>
          <a:ext cx="1661938" cy="21724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Times New Roman" pitchFamily="18" charset="0"/>
              <a:ea typeface="黑体" pitchFamily="2" charset="-122"/>
              <a:cs typeface="Times New Roman" pitchFamily="18" charset="0"/>
            </a:rPr>
            <a:t>美、日</a:t>
          </a:r>
          <a:endParaRPr lang="zh-CN" altLang="en-US" sz="1400" kern="1200" dirty="0">
            <a:solidFill>
              <a:schemeClr val="bg1"/>
            </a:solidFill>
            <a:latin typeface="Times New Roman" pitchFamily="18" charset="0"/>
            <a:ea typeface="黑体" pitchFamily="2" charset="-122"/>
            <a:cs typeface="Times New Roman" pitchFamily="18" charset="0"/>
          </a:endParaRPr>
        </a:p>
      </dsp:txBody>
      <dsp:txXfrm>
        <a:off x="1661938" y="255364"/>
        <a:ext cx="1661938" cy="217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B4E80-2CC1-405D-BA96-D6BFD0F77C5B}">
      <dsp:nvSpPr>
        <dsp:cNvPr id="0" name=""/>
        <dsp:cNvSpPr/>
      </dsp:nvSpPr>
      <dsp:spPr>
        <a:xfrm>
          <a:off x="0" y="0"/>
          <a:ext cx="8964488" cy="1152000"/>
        </a:xfrm>
        <a:prstGeom prst="rightArrow">
          <a:avLst/>
        </a:prstGeom>
        <a:solidFill>
          <a:schemeClr val="bg1">
            <a:lumMod val="95000"/>
          </a:schemeClr>
        </a:solidFill>
        <a:ln w="12700" cap="flat" cmpd="sng" algn="ctr">
          <a:solidFill>
            <a:schemeClr val="tx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2148F3EF-34D1-4EAE-8451-35BE9E14A506}">
      <dsp:nvSpPr>
        <dsp:cNvPr id="0" name=""/>
        <dsp:cNvSpPr/>
      </dsp:nvSpPr>
      <dsp:spPr>
        <a:xfrm>
          <a:off x="7606712" y="288032"/>
          <a:ext cx="739166"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lvl="0" algn="ctr" defTabSz="711200">
            <a:lnSpc>
              <a:spcPct val="90000"/>
            </a:lnSpc>
            <a:spcBef>
              <a:spcPct val="0"/>
            </a:spcBef>
            <a:spcAft>
              <a:spcPct val="35000"/>
            </a:spcAft>
          </a:pPr>
          <a:r>
            <a:rPr lang="en-US" altLang="zh-CN" sz="1600" b="1" kern="1200" dirty="0" smtClean="0">
              <a:solidFill>
                <a:schemeClr val="tx1"/>
              </a:solidFill>
              <a:latin typeface="Times New Roman" pitchFamily="18" charset="0"/>
              <a:cs typeface="Times New Roman" pitchFamily="18" charset="0"/>
            </a:rPr>
            <a:t>2020.3</a:t>
          </a:r>
          <a:endParaRPr lang="zh-CN" altLang="en-US" sz="1600" b="1" kern="1200" dirty="0">
            <a:solidFill>
              <a:schemeClr val="tx1"/>
            </a:solidFill>
            <a:latin typeface="Times New Roman" pitchFamily="18" charset="0"/>
            <a:cs typeface="Times New Roman" pitchFamily="18" charset="0"/>
          </a:endParaRPr>
        </a:p>
      </dsp:txBody>
      <dsp:txXfrm>
        <a:off x="7606712" y="288032"/>
        <a:ext cx="739166" cy="576000"/>
      </dsp:txXfrm>
    </dsp:sp>
    <dsp:sp modelId="{F2A66ABF-9335-4E73-8FD9-1C5C1A8B3560}">
      <dsp:nvSpPr>
        <dsp:cNvPr id="0" name=""/>
        <dsp:cNvSpPr/>
      </dsp:nvSpPr>
      <dsp:spPr>
        <a:xfrm>
          <a:off x="6735354" y="288032"/>
          <a:ext cx="739166"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tx1"/>
              </a:solidFill>
              <a:latin typeface="Times New Roman" pitchFamily="18" charset="0"/>
              <a:cs typeface="Times New Roman" pitchFamily="18" charset="0"/>
            </a:rPr>
            <a:t>2019.12</a:t>
          </a:r>
          <a:endParaRPr lang="zh-CN" altLang="en-US" sz="1400" b="1" kern="1200" dirty="0">
            <a:solidFill>
              <a:schemeClr val="tx1"/>
            </a:solidFill>
            <a:latin typeface="Times New Roman" pitchFamily="18" charset="0"/>
            <a:cs typeface="Times New Roman" pitchFamily="18" charset="0"/>
          </a:endParaRPr>
        </a:p>
      </dsp:txBody>
      <dsp:txXfrm>
        <a:off x="6735354" y="288032"/>
        <a:ext cx="739166" cy="576000"/>
      </dsp:txXfrm>
    </dsp:sp>
    <dsp:sp modelId="{95F62BAB-363A-4EBC-8B7F-73AD9395C12E}">
      <dsp:nvSpPr>
        <dsp:cNvPr id="0" name=""/>
        <dsp:cNvSpPr/>
      </dsp:nvSpPr>
      <dsp:spPr>
        <a:xfrm>
          <a:off x="5998470" y="288032"/>
          <a:ext cx="548428"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tx1"/>
              </a:solidFill>
              <a:latin typeface="Times New Roman" pitchFamily="18" charset="0"/>
              <a:cs typeface="Times New Roman" pitchFamily="18" charset="0"/>
            </a:rPr>
            <a:t>2019.8</a:t>
          </a:r>
          <a:endParaRPr lang="zh-CN" altLang="en-US" sz="1400" b="1" kern="1200" dirty="0">
            <a:solidFill>
              <a:schemeClr val="tx1"/>
            </a:solidFill>
            <a:latin typeface="Times New Roman" pitchFamily="18" charset="0"/>
            <a:cs typeface="Times New Roman" pitchFamily="18" charset="0"/>
          </a:endParaRPr>
        </a:p>
      </dsp:txBody>
      <dsp:txXfrm>
        <a:off x="5998470" y="288032"/>
        <a:ext cx="548428" cy="576000"/>
      </dsp:txXfrm>
    </dsp:sp>
    <dsp:sp modelId="{549CF39D-784C-4D2A-AAF8-CF152560AE61}">
      <dsp:nvSpPr>
        <dsp:cNvPr id="0" name=""/>
        <dsp:cNvSpPr/>
      </dsp:nvSpPr>
      <dsp:spPr>
        <a:xfrm>
          <a:off x="5221814" y="288032"/>
          <a:ext cx="548428"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tx1"/>
              </a:solidFill>
              <a:latin typeface="Times New Roman" pitchFamily="18" charset="0"/>
              <a:cs typeface="Times New Roman" pitchFamily="18" charset="0"/>
            </a:rPr>
            <a:t>2019.4</a:t>
          </a:r>
          <a:endParaRPr lang="zh-CN" altLang="en-US" sz="1400" b="1" kern="1200" dirty="0">
            <a:solidFill>
              <a:schemeClr val="tx1"/>
            </a:solidFill>
            <a:latin typeface="Times New Roman" pitchFamily="18" charset="0"/>
            <a:cs typeface="Times New Roman" pitchFamily="18" charset="0"/>
          </a:endParaRPr>
        </a:p>
      </dsp:txBody>
      <dsp:txXfrm>
        <a:off x="5221814" y="288032"/>
        <a:ext cx="548428" cy="576000"/>
      </dsp:txXfrm>
    </dsp:sp>
    <dsp:sp modelId="{80D54D8E-DC17-4AF2-95CA-529B6220AA36}">
      <dsp:nvSpPr>
        <dsp:cNvPr id="0" name=""/>
        <dsp:cNvSpPr/>
      </dsp:nvSpPr>
      <dsp:spPr>
        <a:xfrm>
          <a:off x="4445151" y="288032"/>
          <a:ext cx="548428"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tx1"/>
              </a:solidFill>
              <a:latin typeface="Times New Roman" pitchFamily="18" charset="0"/>
              <a:cs typeface="Times New Roman" pitchFamily="18" charset="0"/>
            </a:rPr>
            <a:t>2019.1</a:t>
          </a:r>
          <a:endParaRPr lang="zh-CN" altLang="en-US" sz="1400" b="1" kern="1200" dirty="0">
            <a:solidFill>
              <a:schemeClr val="tx1"/>
            </a:solidFill>
            <a:latin typeface="Times New Roman" pitchFamily="18" charset="0"/>
            <a:cs typeface="Times New Roman" pitchFamily="18" charset="0"/>
          </a:endParaRPr>
        </a:p>
      </dsp:txBody>
      <dsp:txXfrm>
        <a:off x="4445151" y="288032"/>
        <a:ext cx="548428" cy="576000"/>
      </dsp:txXfrm>
    </dsp:sp>
    <dsp:sp modelId="{E11B3970-B745-4704-93DF-C3718FE1C314}">
      <dsp:nvSpPr>
        <dsp:cNvPr id="0" name=""/>
        <dsp:cNvSpPr/>
      </dsp:nvSpPr>
      <dsp:spPr>
        <a:xfrm>
          <a:off x="3668498" y="288032"/>
          <a:ext cx="66095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tx1"/>
              </a:solidFill>
              <a:latin typeface="Times New Roman" pitchFamily="18" charset="0"/>
              <a:cs typeface="Times New Roman" pitchFamily="18" charset="0"/>
            </a:rPr>
            <a:t>2018.9</a:t>
          </a:r>
          <a:endParaRPr lang="zh-CN" altLang="en-US" sz="1400" b="1" kern="1200" dirty="0">
            <a:solidFill>
              <a:schemeClr val="tx1"/>
            </a:solidFill>
            <a:latin typeface="Times New Roman" pitchFamily="18" charset="0"/>
            <a:cs typeface="Times New Roman" pitchFamily="18" charset="0"/>
          </a:endParaRPr>
        </a:p>
      </dsp:txBody>
      <dsp:txXfrm>
        <a:off x="3668498" y="288032"/>
        <a:ext cx="660955" cy="576000"/>
      </dsp:txXfrm>
    </dsp:sp>
    <dsp:sp modelId="{667DF722-16D7-431B-B8A8-8C37B2BFB780}">
      <dsp:nvSpPr>
        <dsp:cNvPr id="0" name=""/>
        <dsp:cNvSpPr/>
      </dsp:nvSpPr>
      <dsp:spPr>
        <a:xfrm>
          <a:off x="2812217" y="288032"/>
          <a:ext cx="66095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tx1"/>
              </a:solidFill>
              <a:latin typeface="Times New Roman" pitchFamily="18" charset="0"/>
              <a:cs typeface="Times New Roman" pitchFamily="18" charset="0"/>
            </a:rPr>
            <a:t>2018.5</a:t>
          </a:r>
          <a:endParaRPr lang="zh-CN" altLang="en-US" sz="1400" b="1" kern="1200" dirty="0">
            <a:solidFill>
              <a:schemeClr val="tx1"/>
            </a:solidFill>
            <a:latin typeface="Times New Roman" pitchFamily="18" charset="0"/>
            <a:cs typeface="Times New Roman" pitchFamily="18" charset="0"/>
          </a:endParaRPr>
        </a:p>
      </dsp:txBody>
      <dsp:txXfrm>
        <a:off x="2812217" y="288032"/>
        <a:ext cx="660955" cy="576000"/>
      </dsp:txXfrm>
    </dsp:sp>
    <dsp:sp modelId="{05A32EA7-2EE7-4FA0-83AC-98BEFEFFBE7D}">
      <dsp:nvSpPr>
        <dsp:cNvPr id="0" name=""/>
        <dsp:cNvSpPr/>
      </dsp:nvSpPr>
      <dsp:spPr>
        <a:xfrm>
          <a:off x="1990464" y="288032"/>
          <a:ext cx="66095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tx1"/>
              </a:solidFill>
              <a:latin typeface="Times New Roman" pitchFamily="18" charset="0"/>
              <a:cs typeface="Times New Roman" pitchFamily="18" charset="0"/>
            </a:rPr>
            <a:t>2018.2</a:t>
          </a:r>
          <a:endParaRPr lang="zh-CN" altLang="en-US" sz="1400" b="1" kern="1200" dirty="0">
            <a:solidFill>
              <a:schemeClr val="tx1"/>
            </a:solidFill>
            <a:latin typeface="Times New Roman" pitchFamily="18" charset="0"/>
            <a:cs typeface="Times New Roman" pitchFamily="18" charset="0"/>
          </a:endParaRPr>
        </a:p>
      </dsp:txBody>
      <dsp:txXfrm>
        <a:off x="1990464" y="288032"/>
        <a:ext cx="660955" cy="576000"/>
      </dsp:txXfrm>
    </dsp:sp>
    <dsp:sp modelId="{160541BB-E37B-4658-867E-B70092F059E8}">
      <dsp:nvSpPr>
        <dsp:cNvPr id="0" name=""/>
        <dsp:cNvSpPr/>
      </dsp:nvSpPr>
      <dsp:spPr>
        <a:xfrm>
          <a:off x="1146244" y="288032"/>
          <a:ext cx="66095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rgbClr val="FF0000"/>
              </a:solidFill>
              <a:latin typeface="Times New Roman" pitchFamily="18" charset="0"/>
              <a:cs typeface="Times New Roman" pitchFamily="18" charset="0"/>
            </a:rPr>
            <a:t>2017.11</a:t>
          </a:r>
          <a:endParaRPr lang="zh-CN" altLang="en-US" sz="1400" b="1" kern="1200" dirty="0">
            <a:solidFill>
              <a:srgbClr val="FF0000"/>
            </a:solidFill>
            <a:latin typeface="Times New Roman" pitchFamily="18" charset="0"/>
            <a:cs typeface="Times New Roman" pitchFamily="18" charset="0"/>
          </a:endParaRPr>
        </a:p>
      </dsp:txBody>
      <dsp:txXfrm>
        <a:off x="1146244" y="288032"/>
        <a:ext cx="660955" cy="576000"/>
      </dsp:txXfrm>
    </dsp:sp>
    <dsp:sp modelId="{AEA05F7F-398C-4442-91EC-8C1EE995413B}">
      <dsp:nvSpPr>
        <dsp:cNvPr id="0" name=""/>
        <dsp:cNvSpPr/>
      </dsp:nvSpPr>
      <dsp:spPr>
        <a:xfrm>
          <a:off x="241819" y="288032"/>
          <a:ext cx="66095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rgbClr val="FF0000"/>
              </a:solidFill>
              <a:latin typeface="Times New Roman" pitchFamily="18" charset="0"/>
              <a:cs typeface="Times New Roman" pitchFamily="18" charset="0"/>
            </a:rPr>
            <a:t>2017.6</a:t>
          </a:r>
          <a:endParaRPr lang="zh-CN" altLang="en-US" sz="1400" b="1" kern="1200" dirty="0">
            <a:solidFill>
              <a:srgbClr val="FF0000"/>
            </a:solidFill>
            <a:latin typeface="Times New Roman" pitchFamily="18" charset="0"/>
            <a:cs typeface="Times New Roman" pitchFamily="18" charset="0"/>
          </a:endParaRPr>
        </a:p>
      </dsp:txBody>
      <dsp:txXfrm>
        <a:off x="241819" y="288032"/>
        <a:ext cx="660955"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486" cy="3429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5634487" y="0"/>
            <a:ext cx="4310486" cy="342900"/>
          </a:xfrm>
          <a:prstGeom prst="rect">
            <a:avLst/>
          </a:prstGeom>
        </p:spPr>
        <p:txBody>
          <a:bodyPr vert="horz" lIns="91440" tIns="45720" rIns="91440" bIns="45720" rtlCol="0"/>
          <a:lstStyle>
            <a:lvl1pPr algn="r">
              <a:defRPr sz="1200"/>
            </a:lvl1pPr>
          </a:lstStyle>
          <a:p>
            <a:pPr>
              <a:defRPr/>
            </a:pPr>
            <a:fld id="{258FF514-0098-41CF-AB0A-E917E1835782}" type="datetime1">
              <a:rPr lang="zh-CN" altLang="en-US" smtClean="0"/>
              <a:t>2017/11/13</a:t>
            </a:fld>
            <a:endParaRPr lang="zh-CN" altLang="en-US"/>
          </a:p>
        </p:txBody>
      </p:sp>
      <p:sp>
        <p:nvSpPr>
          <p:cNvPr id="4" name="页脚占位符 3"/>
          <p:cNvSpPr>
            <a:spLocks noGrp="1"/>
          </p:cNvSpPr>
          <p:nvPr>
            <p:ph type="ftr" sz="quarter" idx="2"/>
          </p:nvPr>
        </p:nvSpPr>
        <p:spPr>
          <a:xfrm>
            <a:off x="0" y="6513910"/>
            <a:ext cx="4310486" cy="3429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5634487" y="6513910"/>
            <a:ext cx="4310486" cy="342900"/>
          </a:xfrm>
          <a:prstGeom prst="rect">
            <a:avLst/>
          </a:prstGeom>
        </p:spPr>
        <p:txBody>
          <a:bodyPr vert="horz" lIns="91440" tIns="45720" rIns="91440" bIns="45720" rtlCol="0" anchor="b"/>
          <a:lstStyle>
            <a:lvl1pPr algn="r">
              <a:defRPr sz="1200"/>
            </a:lvl1pPr>
          </a:lstStyle>
          <a:p>
            <a:pPr>
              <a:defRPr/>
            </a:pPr>
            <a:fld id="{DE4565FB-347E-4EB8-BB41-90076844443D}" type="slidenum">
              <a:rPr lang="zh-CN" altLang="en-US"/>
              <a:pPr>
                <a:defRPr/>
              </a:pPr>
              <a:t>‹#›</a:t>
            </a:fld>
            <a:endParaRPr lang="zh-CN" altLang="en-US"/>
          </a:p>
        </p:txBody>
      </p:sp>
    </p:spTree>
    <p:extLst>
      <p:ext uri="{BB962C8B-B14F-4D97-AF65-F5344CB8AC3E}">
        <p14:creationId xmlns:p14="http://schemas.microsoft.com/office/powerpoint/2010/main" val="1882476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431048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ea typeface="+mn-ea"/>
              </a:defRPr>
            </a:lvl1pPr>
          </a:lstStyle>
          <a:p>
            <a:pPr>
              <a:defRPr/>
            </a:pPr>
            <a:endParaRPr lang="zh-CN" altLang="zh-CN"/>
          </a:p>
        </p:txBody>
      </p:sp>
      <p:sp>
        <p:nvSpPr>
          <p:cNvPr id="2051" name="日期占位符 2"/>
          <p:cNvSpPr>
            <a:spLocks noGrp="1" noChangeArrowheads="1"/>
          </p:cNvSpPr>
          <p:nvPr>
            <p:ph type="dt" idx="1"/>
          </p:nvPr>
        </p:nvSpPr>
        <p:spPr bwMode="auto">
          <a:xfrm>
            <a:off x="5634487" y="0"/>
            <a:ext cx="431048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ea typeface="+mn-ea"/>
              </a:defRPr>
            </a:lvl1pPr>
          </a:lstStyle>
          <a:p>
            <a:pPr>
              <a:defRPr/>
            </a:pPr>
            <a:fld id="{7C4886C8-0DA4-4C8D-B52F-F4AE15966765}" type="datetime1">
              <a:rPr lang="zh-CN" altLang="en-US" smtClean="0"/>
              <a:t>2017/11/13</a:t>
            </a:fld>
            <a:endParaRPr lang="zh-CN" altLang="en-US"/>
          </a:p>
        </p:txBody>
      </p:sp>
      <p:sp>
        <p:nvSpPr>
          <p:cNvPr id="35844" name="幻灯片图像占位符 3"/>
          <p:cNvSpPr>
            <a:spLocks noGrp="1" noRot="1" noChangeAspect="1" noChangeArrowheads="1"/>
          </p:cNvSpPr>
          <p:nvPr>
            <p:ph type="sldImg" idx="2"/>
          </p:nvPr>
        </p:nvSpPr>
        <p:spPr bwMode="auto">
          <a:xfrm>
            <a:off x="3259138" y="51435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7653" name="备注占位符 4"/>
          <p:cNvSpPr>
            <a:spLocks noGrp="1" noRot="1" noChangeAspect="1" noChangeArrowheads="1"/>
          </p:cNvSpPr>
          <p:nvPr/>
        </p:nvSpPr>
        <p:spPr bwMode="auto">
          <a:xfrm>
            <a:off x="994728" y="3257550"/>
            <a:ext cx="795782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defTabSz="0" eaLnBrk="0" hangingPunct="0">
              <a:defRPr>
                <a:solidFill>
                  <a:schemeClr val="tx1"/>
                </a:solidFill>
                <a:latin typeface="Arial" pitchFamily="34" charset="0"/>
                <a:ea typeface="微软雅黑" pitchFamily="34" charset="-122"/>
              </a:defRPr>
            </a:lvl1pPr>
            <a:lvl2pPr marL="742950" indent="-285750" defTabSz="0" eaLnBrk="0" hangingPunct="0">
              <a:defRPr>
                <a:solidFill>
                  <a:schemeClr val="tx1"/>
                </a:solidFill>
                <a:latin typeface="Arial" pitchFamily="34" charset="0"/>
                <a:ea typeface="微软雅黑" pitchFamily="34" charset="-122"/>
              </a:defRPr>
            </a:lvl2pPr>
            <a:lvl3pPr marL="1143000" indent="-228600" defTabSz="0" eaLnBrk="0" hangingPunct="0">
              <a:defRPr>
                <a:solidFill>
                  <a:schemeClr val="tx1"/>
                </a:solidFill>
                <a:latin typeface="Arial" pitchFamily="34" charset="0"/>
                <a:ea typeface="微软雅黑" pitchFamily="34" charset="-122"/>
              </a:defRPr>
            </a:lvl3pPr>
            <a:lvl4pPr marL="1600200" indent="-228600" defTabSz="0" eaLnBrk="0" hangingPunct="0">
              <a:defRPr>
                <a:solidFill>
                  <a:schemeClr val="tx1"/>
                </a:solidFill>
                <a:latin typeface="Arial" pitchFamily="34" charset="0"/>
                <a:ea typeface="微软雅黑" pitchFamily="34" charset="-122"/>
              </a:defRPr>
            </a:lvl4pPr>
            <a:lvl5pPr marL="2057400" indent="-228600" defTabSz="0" eaLnBrk="0" hangingPunct="0">
              <a:defRPr>
                <a:solidFill>
                  <a:schemeClr val="tx1"/>
                </a:solidFill>
                <a:latin typeface="Arial" pitchFamily="34" charset="0"/>
                <a:ea typeface="微软雅黑" pitchFamily="34" charset="-122"/>
              </a:defRPr>
            </a:lvl5pPr>
            <a:lvl6pPr marL="2514600" indent="-228600" defTabSz="0" eaLnBrk="0" fontAlgn="base" hangingPunct="0">
              <a:spcBef>
                <a:spcPct val="0"/>
              </a:spcBef>
              <a:spcAft>
                <a:spcPct val="0"/>
              </a:spcAft>
              <a:defRPr>
                <a:solidFill>
                  <a:schemeClr val="tx1"/>
                </a:solidFill>
                <a:latin typeface="Arial" pitchFamily="34" charset="0"/>
                <a:ea typeface="微软雅黑" pitchFamily="34" charset="-122"/>
              </a:defRPr>
            </a:lvl6pPr>
            <a:lvl7pPr marL="2971800" indent="-228600" defTabSz="0" eaLnBrk="0" fontAlgn="base" hangingPunct="0">
              <a:spcBef>
                <a:spcPct val="0"/>
              </a:spcBef>
              <a:spcAft>
                <a:spcPct val="0"/>
              </a:spcAft>
              <a:defRPr>
                <a:solidFill>
                  <a:schemeClr val="tx1"/>
                </a:solidFill>
                <a:latin typeface="Arial" pitchFamily="34" charset="0"/>
                <a:ea typeface="微软雅黑" pitchFamily="34" charset="-122"/>
              </a:defRPr>
            </a:lvl7pPr>
            <a:lvl8pPr marL="3429000" indent="-228600" defTabSz="0" eaLnBrk="0" fontAlgn="base" hangingPunct="0">
              <a:spcBef>
                <a:spcPct val="0"/>
              </a:spcBef>
              <a:spcAft>
                <a:spcPct val="0"/>
              </a:spcAft>
              <a:defRPr>
                <a:solidFill>
                  <a:schemeClr val="tx1"/>
                </a:solidFill>
                <a:latin typeface="Arial" pitchFamily="34" charset="0"/>
                <a:ea typeface="微软雅黑" pitchFamily="34" charset="-122"/>
              </a:defRPr>
            </a:lvl8pPr>
            <a:lvl9pPr marL="3886200" indent="-228600" defTabSz="0" eaLnBrk="0" fontAlgn="base" hangingPunct="0">
              <a:spcBef>
                <a:spcPct val="0"/>
              </a:spcBef>
              <a:spcAft>
                <a:spcPct val="0"/>
              </a:spcAft>
              <a:defRPr>
                <a:solidFill>
                  <a:schemeClr val="tx1"/>
                </a:solidFill>
                <a:latin typeface="Arial" pitchFamily="34" charset="0"/>
                <a:ea typeface="微软雅黑" pitchFamily="34" charset="-122"/>
              </a:defRPr>
            </a:lvl9pPr>
          </a:lstStyle>
          <a:p>
            <a:pPr>
              <a:spcBef>
                <a:spcPct val="30000"/>
              </a:spcBef>
              <a:defRPr/>
            </a:pPr>
            <a:r>
              <a:rPr lang="zh-CN" altLang="zh-CN" sz="1200" smtClean="0">
                <a:ea typeface="宋体" pitchFamily="2" charset="-122"/>
              </a:rPr>
              <a:t>单击此处编辑母版文本样式</a:t>
            </a:r>
          </a:p>
          <a:p>
            <a:pPr>
              <a:spcBef>
                <a:spcPct val="30000"/>
              </a:spcBef>
              <a:defRPr/>
            </a:pPr>
            <a:r>
              <a:rPr lang="zh-CN" altLang="zh-CN" sz="1200" smtClean="0">
                <a:ea typeface="宋体" pitchFamily="2" charset="-122"/>
              </a:rPr>
              <a:t>第二级</a:t>
            </a:r>
          </a:p>
          <a:p>
            <a:pPr>
              <a:spcBef>
                <a:spcPct val="30000"/>
              </a:spcBef>
              <a:defRPr/>
            </a:pPr>
            <a:r>
              <a:rPr lang="zh-CN" altLang="zh-CN" sz="1200" smtClean="0">
                <a:ea typeface="宋体" pitchFamily="2" charset="-122"/>
              </a:rPr>
              <a:t>第三级</a:t>
            </a:r>
          </a:p>
          <a:p>
            <a:pPr>
              <a:spcBef>
                <a:spcPct val="30000"/>
              </a:spcBef>
              <a:defRPr/>
            </a:pPr>
            <a:r>
              <a:rPr lang="zh-CN" altLang="zh-CN" sz="1200" smtClean="0">
                <a:ea typeface="宋体" pitchFamily="2" charset="-122"/>
              </a:rPr>
              <a:t>第四级</a:t>
            </a:r>
          </a:p>
          <a:p>
            <a:pPr>
              <a:spcBef>
                <a:spcPct val="30000"/>
              </a:spcBef>
              <a:defRPr/>
            </a:pPr>
            <a:r>
              <a:rPr lang="zh-CN" altLang="zh-CN" sz="1200" smtClean="0">
                <a:ea typeface="宋体" pitchFamily="2" charset="-122"/>
              </a:rPr>
              <a:t>第五级</a:t>
            </a:r>
          </a:p>
        </p:txBody>
      </p:sp>
      <p:sp>
        <p:nvSpPr>
          <p:cNvPr id="2054" name="页脚占位符 5"/>
          <p:cNvSpPr>
            <a:spLocks noGrp="1" noChangeArrowheads="1"/>
          </p:cNvSpPr>
          <p:nvPr>
            <p:ph type="ftr" sz="quarter" idx="4"/>
          </p:nvPr>
        </p:nvSpPr>
        <p:spPr bwMode="auto">
          <a:xfrm>
            <a:off x="0" y="6513910"/>
            <a:ext cx="431048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a:ea typeface="+mn-ea"/>
              </a:defRPr>
            </a:lvl1pPr>
          </a:lstStyle>
          <a:p>
            <a:pPr>
              <a:defRPr/>
            </a:pPr>
            <a:endParaRPr lang="zh-CN" altLang="zh-CN"/>
          </a:p>
        </p:txBody>
      </p:sp>
      <p:sp>
        <p:nvSpPr>
          <p:cNvPr id="2055" name="灯片编号占位符 6"/>
          <p:cNvSpPr>
            <a:spLocks noGrp="1" noChangeArrowheads="1"/>
          </p:cNvSpPr>
          <p:nvPr>
            <p:ph type="sldNum" sz="quarter" idx="5"/>
          </p:nvPr>
        </p:nvSpPr>
        <p:spPr bwMode="auto">
          <a:xfrm>
            <a:off x="5634487" y="6513910"/>
            <a:ext cx="431048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a:ea typeface="+mn-ea"/>
              </a:defRPr>
            </a:lvl1pPr>
          </a:lstStyle>
          <a:p>
            <a:pPr>
              <a:defRPr/>
            </a:pPr>
            <a:fld id="{19EEB318-15DD-4AF5-B66B-7893A54AFC4E}" type="slidenum">
              <a:rPr lang="zh-CN" altLang="en-US"/>
              <a:pPr>
                <a:defRPr/>
              </a:pPr>
              <a:t>‹#›</a:t>
            </a:fld>
            <a:endParaRPr lang="zh-CN" altLang="en-US"/>
          </a:p>
        </p:txBody>
      </p:sp>
    </p:spTree>
    <p:extLst>
      <p:ext uri="{BB962C8B-B14F-4D97-AF65-F5344CB8AC3E}">
        <p14:creationId xmlns:p14="http://schemas.microsoft.com/office/powerpoint/2010/main" val="4010706132"/>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995363" y="3300413"/>
            <a:ext cx="7956550" cy="2700337"/>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513412AF-2E16-4EA5-9A0B-B12EF1799092}" type="datetime1">
              <a:rPr lang="zh-CN" altLang="en-US" smtClean="0"/>
              <a:t>2017/11/13</a:t>
            </a:fld>
            <a:endParaRPr lang="zh-CN" altLang="en-US"/>
          </a:p>
        </p:txBody>
      </p:sp>
      <p:sp>
        <p:nvSpPr>
          <p:cNvPr id="5" name="灯片编号占位符 4"/>
          <p:cNvSpPr>
            <a:spLocks noGrp="1"/>
          </p:cNvSpPr>
          <p:nvPr>
            <p:ph type="sldNum" sz="quarter" idx="11"/>
          </p:nvPr>
        </p:nvSpPr>
        <p:spPr/>
        <p:txBody>
          <a:bodyPr/>
          <a:lstStyle/>
          <a:p>
            <a:pPr>
              <a:defRPr/>
            </a:pPr>
            <a:fld id="{19EEB318-15DD-4AF5-B66B-7893A54AFC4E}" type="slidenum">
              <a:rPr lang="zh-CN" altLang="en-US" smtClean="0"/>
              <a:pPr>
                <a:defRPr/>
              </a:pPr>
              <a:t>1</a:t>
            </a:fld>
            <a:endParaRPr lang="zh-CN" altLang="en-US"/>
          </a:p>
        </p:txBody>
      </p:sp>
    </p:spTree>
    <p:extLst>
      <p:ext uri="{BB962C8B-B14F-4D97-AF65-F5344CB8AC3E}">
        <p14:creationId xmlns:p14="http://schemas.microsoft.com/office/powerpoint/2010/main" val="175182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29790"/>
            <a:ext cx="7772400" cy="147066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6AF70D9-42B6-4DB6-8C08-F999B0B9214D}" type="datetime1">
              <a:rPr lang="zh-CN" altLang="en-US" smtClean="0"/>
              <a:t>2017/11/13</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D501B9BA-7068-48E5-BA63-6D956A944482}" type="slidenum">
              <a:rPr lang="zh-CN" altLang="en-US"/>
              <a:pPr>
                <a:defRPr/>
              </a:pPr>
              <a:t>‹#›</a:t>
            </a:fld>
            <a:endParaRPr lang="zh-CN" altLang="en-US" sz="1800" dirty="0">
              <a:solidFill>
                <a:schemeClr val="tx1"/>
              </a:solidFill>
              <a:ea typeface="宋体" pitchFamily="2" charset="-122"/>
            </a:endParaRPr>
          </a:p>
        </p:txBody>
      </p:sp>
    </p:spTree>
    <p:extLst>
      <p:ext uri="{BB962C8B-B14F-4D97-AF65-F5344CB8AC3E}">
        <p14:creationId xmlns:p14="http://schemas.microsoft.com/office/powerpoint/2010/main" val="2434971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BCC59C6-1D44-42DF-8162-6D7285A00F65}" type="datetime1">
              <a:rPr lang="zh-CN" altLang="en-US" smtClean="0"/>
              <a:t>2017/11/13</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2D4227AE-68C9-47CB-AF26-D9B8F1AC0E29}"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80924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320"/>
            <a:ext cx="2057400" cy="585216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320"/>
            <a:ext cx="6019800" cy="585216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7434F4E9-F81A-43B1-9A9E-235BC44A0FA6}" type="datetime1">
              <a:rPr lang="zh-CN" altLang="en-US" smtClean="0"/>
              <a:t>2017/11/13</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B00F1731-F3C5-40A7-95C7-40360FC9DDF1}"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1951163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3"/>
          <p:cNvSpPr>
            <a:spLocks noGrp="1" noChangeArrowheads="1"/>
          </p:cNvSpPr>
          <p:nvPr>
            <p:ph type="dt" sz="half" idx="10"/>
          </p:nvPr>
        </p:nvSpPr>
        <p:spPr>
          <a:ln/>
        </p:spPr>
        <p:txBody>
          <a:bodyPr/>
          <a:lstStyle>
            <a:lvl1pPr>
              <a:defRPr/>
            </a:lvl1pPr>
          </a:lstStyle>
          <a:p>
            <a:pPr>
              <a:defRPr/>
            </a:pPr>
            <a:fld id="{239D9249-4AD8-4120-9C18-8A2275F296D6}" type="datetime1">
              <a:rPr lang="zh-CN" altLang="en-US" smtClean="0"/>
              <a:t>2017/11/13</a:t>
            </a:fld>
            <a:endParaRPr lang="zh-CN" altLang="en-US" sz="1800">
              <a:solidFill>
                <a:schemeClr val="tx1"/>
              </a:solidFill>
              <a:ea typeface="宋体" pitchFamily="2" charset="-122"/>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328E4ED4-E075-4158-89E0-B700C6AF4232}" type="slidenum">
              <a:rPr lang="zh-CN" altLang="en-US"/>
              <a:pPr>
                <a:defRPr/>
              </a:pPr>
              <a:t>‹#›</a:t>
            </a:fld>
            <a:endParaRPr lang="zh-CN" altLang="en-US" sz="1800" dirty="0">
              <a:solidFill>
                <a:schemeClr val="tx1"/>
              </a:solidFill>
              <a:ea typeface="宋体" pitchFamily="2" charset="-122"/>
            </a:endParaRPr>
          </a:p>
        </p:txBody>
      </p:sp>
      <p:sp>
        <p:nvSpPr>
          <p:cNvPr id="6" name="TextBox 61"/>
          <p:cNvSpPr>
            <a:spLocks noChangeArrowheads="1"/>
          </p:cNvSpPr>
          <p:nvPr userDrawn="1"/>
        </p:nvSpPr>
        <p:spPr bwMode="auto">
          <a:xfrm>
            <a:off x="509774" y="188640"/>
            <a:ext cx="4566282" cy="40011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latin typeface="宋体" panose="02010600030101010101" pitchFamily="2" charset="-122"/>
                <a:ea typeface="宋体" panose="02010600030101010101" pitchFamily="2" charset="-122"/>
              </a:rPr>
              <a:t>屈曲约束剪切钢板超低周疲劳性能研究</a:t>
            </a:r>
          </a:p>
        </p:txBody>
      </p:sp>
      <p:sp>
        <p:nvSpPr>
          <p:cNvPr id="7" name="矩形 62"/>
          <p:cNvSpPr>
            <a:spLocks noChangeArrowheads="1"/>
          </p:cNvSpPr>
          <p:nvPr userDrawn="1"/>
        </p:nvSpPr>
        <p:spPr bwMode="auto">
          <a:xfrm>
            <a:off x="287524" y="188640"/>
            <a:ext cx="215900" cy="479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sp>
        <p:nvSpPr>
          <p:cNvPr id="8" name="文本框 7"/>
          <p:cNvSpPr txBox="1"/>
          <p:nvPr userDrawn="1"/>
        </p:nvSpPr>
        <p:spPr>
          <a:xfrm>
            <a:off x="5004048" y="188640"/>
            <a:ext cx="1608133" cy="369332"/>
          </a:xfrm>
          <a:prstGeom prst="rect">
            <a:avLst/>
          </a:prstGeom>
          <a:noFill/>
        </p:spPr>
        <p:txBody>
          <a:bodyPr wrap="none" rtlCol="0">
            <a:spAutoFit/>
          </a:bodyPr>
          <a:lstStyle/>
          <a:p>
            <a:r>
              <a:rPr lang="en-US" altLang="zh-CN" b="1" dirty="0" smtClean="0">
                <a:latin typeface="+mn-ea"/>
                <a:ea typeface="+mn-ea"/>
              </a:rPr>
              <a:t>——</a:t>
            </a:r>
            <a:r>
              <a:rPr lang="zh-CN" altLang="en-US" b="1" dirty="0" smtClean="0">
                <a:latin typeface="+mn-ea"/>
                <a:ea typeface="+mn-ea"/>
              </a:rPr>
              <a:t>课题背景</a:t>
            </a:r>
            <a:endParaRPr lang="zh-CN" altLang="en-US" b="1" dirty="0">
              <a:latin typeface="+mn-ea"/>
              <a:ea typeface="+mn-ea"/>
            </a:endParaRPr>
          </a:p>
        </p:txBody>
      </p:sp>
    </p:spTree>
    <p:extLst>
      <p:ext uri="{BB962C8B-B14F-4D97-AF65-F5344CB8AC3E}">
        <p14:creationId xmlns:p14="http://schemas.microsoft.com/office/powerpoint/2010/main" val="1089662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3"/>
          <p:cNvSpPr>
            <a:spLocks noGrp="1" noChangeArrowheads="1"/>
          </p:cNvSpPr>
          <p:nvPr>
            <p:ph type="dt" sz="half" idx="10"/>
          </p:nvPr>
        </p:nvSpPr>
        <p:spPr>
          <a:ln/>
        </p:spPr>
        <p:txBody>
          <a:bodyPr/>
          <a:lstStyle>
            <a:lvl1pPr>
              <a:defRPr/>
            </a:lvl1pPr>
          </a:lstStyle>
          <a:p>
            <a:pPr>
              <a:defRPr/>
            </a:pPr>
            <a:fld id="{239D9249-4AD8-4120-9C18-8A2275F296D6}" type="datetime1">
              <a:rPr lang="zh-CN" altLang="en-US" smtClean="0"/>
              <a:t>2017/11/13</a:t>
            </a:fld>
            <a:endParaRPr lang="zh-CN" altLang="en-US" sz="1800">
              <a:solidFill>
                <a:schemeClr val="tx1"/>
              </a:solidFill>
              <a:ea typeface="宋体" pitchFamily="2" charset="-122"/>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328E4ED4-E075-4158-89E0-B700C6AF4232}" type="slidenum">
              <a:rPr lang="zh-CN" altLang="en-US"/>
              <a:pPr>
                <a:defRPr/>
              </a:pPr>
              <a:t>‹#›</a:t>
            </a:fld>
            <a:endParaRPr lang="zh-CN" altLang="en-US" sz="1800" dirty="0">
              <a:solidFill>
                <a:schemeClr val="tx1"/>
              </a:solidFill>
              <a:ea typeface="宋体" pitchFamily="2" charset="-122"/>
            </a:endParaRPr>
          </a:p>
        </p:txBody>
      </p:sp>
      <p:sp>
        <p:nvSpPr>
          <p:cNvPr id="6" name="TextBox 61"/>
          <p:cNvSpPr>
            <a:spLocks noChangeArrowheads="1"/>
          </p:cNvSpPr>
          <p:nvPr userDrawn="1"/>
        </p:nvSpPr>
        <p:spPr bwMode="auto">
          <a:xfrm>
            <a:off x="509774" y="188640"/>
            <a:ext cx="4566282" cy="40011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latin typeface="宋体" panose="02010600030101010101" pitchFamily="2" charset="-122"/>
                <a:ea typeface="宋体" panose="02010600030101010101" pitchFamily="2" charset="-122"/>
              </a:rPr>
              <a:t>屈曲约束剪切钢板超低周疲劳性能研究</a:t>
            </a:r>
          </a:p>
        </p:txBody>
      </p:sp>
      <p:sp>
        <p:nvSpPr>
          <p:cNvPr id="7" name="矩形 62"/>
          <p:cNvSpPr>
            <a:spLocks noChangeArrowheads="1"/>
          </p:cNvSpPr>
          <p:nvPr userDrawn="1"/>
        </p:nvSpPr>
        <p:spPr bwMode="auto">
          <a:xfrm>
            <a:off x="287524" y="188640"/>
            <a:ext cx="215900" cy="479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sp>
        <p:nvSpPr>
          <p:cNvPr id="8" name="文本框 7"/>
          <p:cNvSpPr txBox="1"/>
          <p:nvPr userDrawn="1"/>
        </p:nvSpPr>
        <p:spPr>
          <a:xfrm>
            <a:off x="5004048" y="188640"/>
            <a:ext cx="1608133" cy="369332"/>
          </a:xfrm>
          <a:prstGeom prst="rect">
            <a:avLst/>
          </a:prstGeom>
          <a:noFill/>
        </p:spPr>
        <p:txBody>
          <a:bodyPr wrap="none" rtlCol="0">
            <a:spAutoFit/>
          </a:bodyPr>
          <a:lstStyle/>
          <a:p>
            <a:r>
              <a:rPr lang="en-US" altLang="zh-CN" b="1" dirty="0" smtClean="0">
                <a:latin typeface="+mn-ea"/>
                <a:ea typeface="+mn-ea"/>
              </a:rPr>
              <a:t>——</a:t>
            </a:r>
            <a:r>
              <a:rPr lang="zh-CN" altLang="en-US" b="1" dirty="0" smtClean="0">
                <a:latin typeface="+mn-ea"/>
                <a:ea typeface="+mn-ea"/>
              </a:rPr>
              <a:t>研究现状</a:t>
            </a:r>
            <a:endParaRPr lang="zh-CN" altLang="en-US" b="1" dirty="0">
              <a:latin typeface="+mn-ea"/>
              <a:ea typeface="+mn-ea"/>
            </a:endParaRPr>
          </a:p>
        </p:txBody>
      </p:sp>
    </p:spTree>
    <p:extLst>
      <p:ext uri="{BB962C8B-B14F-4D97-AF65-F5344CB8AC3E}">
        <p14:creationId xmlns:p14="http://schemas.microsoft.com/office/powerpoint/2010/main" val="3904438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3"/>
          <p:cNvSpPr>
            <a:spLocks noGrp="1" noChangeArrowheads="1"/>
          </p:cNvSpPr>
          <p:nvPr>
            <p:ph type="dt" sz="half" idx="10"/>
          </p:nvPr>
        </p:nvSpPr>
        <p:spPr>
          <a:ln/>
        </p:spPr>
        <p:txBody>
          <a:bodyPr/>
          <a:lstStyle>
            <a:lvl1pPr>
              <a:defRPr/>
            </a:lvl1pPr>
          </a:lstStyle>
          <a:p>
            <a:pPr>
              <a:defRPr/>
            </a:pPr>
            <a:fld id="{239D9249-4AD8-4120-9C18-8A2275F296D6}" type="datetime1">
              <a:rPr lang="zh-CN" altLang="en-US" smtClean="0"/>
              <a:t>2017/11/13</a:t>
            </a:fld>
            <a:endParaRPr lang="zh-CN" altLang="en-US" sz="1800">
              <a:solidFill>
                <a:schemeClr val="tx1"/>
              </a:solidFill>
              <a:ea typeface="宋体" pitchFamily="2" charset="-122"/>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328E4ED4-E075-4158-89E0-B700C6AF4232}" type="slidenum">
              <a:rPr lang="zh-CN" altLang="en-US"/>
              <a:pPr>
                <a:defRPr/>
              </a:pPr>
              <a:t>‹#›</a:t>
            </a:fld>
            <a:endParaRPr lang="zh-CN" altLang="en-US" sz="1800" dirty="0">
              <a:solidFill>
                <a:schemeClr val="tx1"/>
              </a:solidFill>
              <a:ea typeface="宋体" pitchFamily="2" charset="-122"/>
            </a:endParaRPr>
          </a:p>
        </p:txBody>
      </p:sp>
      <p:sp>
        <p:nvSpPr>
          <p:cNvPr id="6" name="TextBox 61"/>
          <p:cNvSpPr>
            <a:spLocks noChangeArrowheads="1"/>
          </p:cNvSpPr>
          <p:nvPr userDrawn="1"/>
        </p:nvSpPr>
        <p:spPr bwMode="auto">
          <a:xfrm>
            <a:off x="509774" y="188640"/>
            <a:ext cx="4566282" cy="40011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latin typeface="宋体" panose="02010600030101010101" pitchFamily="2" charset="-122"/>
                <a:ea typeface="宋体" panose="02010600030101010101" pitchFamily="2" charset="-122"/>
              </a:rPr>
              <a:t>屈曲约束剪切钢板超低周疲劳性能研究</a:t>
            </a:r>
          </a:p>
        </p:txBody>
      </p:sp>
      <p:sp>
        <p:nvSpPr>
          <p:cNvPr id="7" name="矩形 62"/>
          <p:cNvSpPr>
            <a:spLocks noChangeArrowheads="1"/>
          </p:cNvSpPr>
          <p:nvPr userDrawn="1"/>
        </p:nvSpPr>
        <p:spPr bwMode="auto">
          <a:xfrm>
            <a:off x="287524" y="188640"/>
            <a:ext cx="215900" cy="479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sp>
        <p:nvSpPr>
          <p:cNvPr id="8" name="文本框 7"/>
          <p:cNvSpPr txBox="1"/>
          <p:nvPr userDrawn="1"/>
        </p:nvSpPr>
        <p:spPr>
          <a:xfrm>
            <a:off x="5004048" y="188640"/>
            <a:ext cx="2531462" cy="369332"/>
          </a:xfrm>
          <a:prstGeom prst="rect">
            <a:avLst/>
          </a:prstGeom>
          <a:noFill/>
        </p:spPr>
        <p:txBody>
          <a:bodyPr wrap="none" rtlCol="0">
            <a:spAutoFit/>
          </a:bodyPr>
          <a:lstStyle/>
          <a:p>
            <a:r>
              <a:rPr lang="en-US" altLang="zh-CN" b="1" dirty="0" smtClean="0">
                <a:latin typeface="+mn-ea"/>
                <a:ea typeface="+mn-ea"/>
              </a:rPr>
              <a:t>——</a:t>
            </a:r>
            <a:r>
              <a:rPr lang="zh-CN" altLang="en-US" b="1" dirty="0" smtClean="0">
                <a:latin typeface="+mn-ea"/>
                <a:ea typeface="+mn-ea"/>
              </a:rPr>
              <a:t>研究目的及创新点</a:t>
            </a:r>
            <a:endParaRPr lang="zh-CN" altLang="en-US" b="1" dirty="0">
              <a:latin typeface="+mn-ea"/>
              <a:ea typeface="+mn-ea"/>
            </a:endParaRPr>
          </a:p>
        </p:txBody>
      </p:sp>
    </p:spTree>
    <p:extLst>
      <p:ext uri="{BB962C8B-B14F-4D97-AF65-F5344CB8AC3E}">
        <p14:creationId xmlns:p14="http://schemas.microsoft.com/office/powerpoint/2010/main" val="200913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日期占位符 3"/>
          <p:cNvSpPr>
            <a:spLocks noGrp="1" noChangeArrowheads="1"/>
          </p:cNvSpPr>
          <p:nvPr>
            <p:ph type="dt" sz="half" idx="10"/>
          </p:nvPr>
        </p:nvSpPr>
        <p:spPr>
          <a:ln/>
        </p:spPr>
        <p:txBody>
          <a:bodyPr/>
          <a:lstStyle>
            <a:lvl1pPr>
              <a:defRPr/>
            </a:lvl1pPr>
          </a:lstStyle>
          <a:p>
            <a:pPr>
              <a:defRPr/>
            </a:pPr>
            <a:fld id="{239D9249-4AD8-4120-9C18-8A2275F296D6}" type="datetime1">
              <a:rPr lang="zh-CN" altLang="en-US" smtClean="0"/>
              <a:t>2017/11/13</a:t>
            </a:fld>
            <a:endParaRPr lang="zh-CN" altLang="en-US" sz="1800">
              <a:solidFill>
                <a:schemeClr val="tx1"/>
              </a:solidFill>
              <a:ea typeface="宋体" pitchFamily="2" charset="-122"/>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328E4ED4-E075-4158-89E0-B700C6AF4232}" type="slidenum">
              <a:rPr lang="zh-CN" altLang="en-US"/>
              <a:pPr>
                <a:defRPr/>
              </a:pPr>
              <a:t>‹#›</a:t>
            </a:fld>
            <a:endParaRPr lang="zh-CN" altLang="en-US" sz="1800" dirty="0">
              <a:solidFill>
                <a:schemeClr val="tx1"/>
              </a:solidFill>
              <a:ea typeface="宋体" pitchFamily="2" charset="-122"/>
            </a:endParaRPr>
          </a:p>
        </p:txBody>
      </p:sp>
      <p:sp>
        <p:nvSpPr>
          <p:cNvPr id="6" name="TextBox 61"/>
          <p:cNvSpPr>
            <a:spLocks noChangeArrowheads="1"/>
          </p:cNvSpPr>
          <p:nvPr userDrawn="1"/>
        </p:nvSpPr>
        <p:spPr bwMode="auto">
          <a:xfrm>
            <a:off x="509774" y="188640"/>
            <a:ext cx="4566282" cy="40011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latin typeface="宋体" panose="02010600030101010101" pitchFamily="2" charset="-122"/>
                <a:ea typeface="宋体" panose="02010600030101010101" pitchFamily="2" charset="-122"/>
              </a:rPr>
              <a:t>屈曲约束剪切钢板超低周疲劳性能研究</a:t>
            </a:r>
          </a:p>
        </p:txBody>
      </p:sp>
      <p:sp>
        <p:nvSpPr>
          <p:cNvPr id="7" name="矩形 62"/>
          <p:cNvSpPr>
            <a:spLocks noChangeArrowheads="1"/>
          </p:cNvSpPr>
          <p:nvPr userDrawn="1"/>
        </p:nvSpPr>
        <p:spPr bwMode="auto">
          <a:xfrm>
            <a:off x="287524" y="188640"/>
            <a:ext cx="215900" cy="479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sp>
        <p:nvSpPr>
          <p:cNvPr id="8" name="文本框 7"/>
          <p:cNvSpPr txBox="1"/>
          <p:nvPr userDrawn="1"/>
        </p:nvSpPr>
        <p:spPr>
          <a:xfrm>
            <a:off x="5004048" y="188640"/>
            <a:ext cx="1608133" cy="369332"/>
          </a:xfrm>
          <a:prstGeom prst="rect">
            <a:avLst/>
          </a:prstGeom>
          <a:noFill/>
        </p:spPr>
        <p:txBody>
          <a:bodyPr wrap="none" rtlCol="0">
            <a:spAutoFit/>
          </a:bodyPr>
          <a:lstStyle/>
          <a:p>
            <a:r>
              <a:rPr lang="en-US" altLang="zh-CN" b="1" dirty="0" smtClean="0">
                <a:latin typeface="+mn-ea"/>
                <a:ea typeface="+mn-ea"/>
              </a:rPr>
              <a:t>——</a:t>
            </a:r>
            <a:r>
              <a:rPr lang="zh-CN" altLang="en-US" b="1" dirty="0" smtClean="0">
                <a:latin typeface="+mn-ea"/>
                <a:ea typeface="+mn-ea"/>
              </a:rPr>
              <a:t>研究方案</a:t>
            </a:r>
            <a:endParaRPr lang="zh-CN" altLang="en-US" b="1" dirty="0">
              <a:latin typeface="+mn-ea"/>
              <a:ea typeface="+mn-ea"/>
            </a:endParaRPr>
          </a:p>
        </p:txBody>
      </p:sp>
    </p:spTree>
    <p:extLst>
      <p:ext uri="{BB962C8B-B14F-4D97-AF65-F5344CB8AC3E}">
        <p14:creationId xmlns:p14="http://schemas.microsoft.com/office/powerpoint/2010/main" val="1142359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3"/>
          <p:cNvSpPr>
            <a:spLocks noGrp="1" noChangeArrowheads="1"/>
          </p:cNvSpPr>
          <p:nvPr>
            <p:ph type="dt" sz="half" idx="10"/>
          </p:nvPr>
        </p:nvSpPr>
        <p:spPr>
          <a:ln/>
        </p:spPr>
        <p:txBody>
          <a:bodyPr/>
          <a:lstStyle>
            <a:lvl1pPr>
              <a:defRPr/>
            </a:lvl1pPr>
          </a:lstStyle>
          <a:p>
            <a:pPr>
              <a:defRPr/>
            </a:pPr>
            <a:fld id="{239D9249-4AD8-4120-9C18-8A2275F296D6}" type="datetime1">
              <a:rPr lang="zh-CN" altLang="en-US" smtClean="0"/>
              <a:t>2017/11/13</a:t>
            </a:fld>
            <a:endParaRPr lang="zh-CN" altLang="en-US" sz="1800">
              <a:solidFill>
                <a:schemeClr val="tx1"/>
              </a:solidFill>
              <a:ea typeface="宋体" pitchFamily="2" charset="-122"/>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328E4ED4-E075-4158-89E0-B700C6AF4232}" type="slidenum">
              <a:rPr lang="zh-CN" altLang="en-US"/>
              <a:pPr>
                <a:defRPr/>
              </a:pPr>
              <a:t>‹#›</a:t>
            </a:fld>
            <a:endParaRPr lang="zh-CN" altLang="en-US" sz="1800" dirty="0">
              <a:solidFill>
                <a:schemeClr val="tx1"/>
              </a:solidFill>
              <a:ea typeface="宋体" pitchFamily="2" charset="-122"/>
            </a:endParaRPr>
          </a:p>
        </p:txBody>
      </p:sp>
      <p:sp>
        <p:nvSpPr>
          <p:cNvPr id="6" name="TextBox 61"/>
          <p:cNvSpPr>
            <a:spLocks noChangeArrowheads="1"/>
          </p:cNvSpPr>
          <p:nvPr userDrawn="1"/>
        </p:nvSpPr>
        <p:spPr bwMode="auto">
          <a:xfrm>
            <a:off x="509774" y="188640"/>
            <a:ext cx="4566282" cy="40011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latin typeface="宋体" panose="02010600030101010101" pitchFamily="2" charset="-122"/>
                <a:ea typeface="宋体" panose="02010600030101010101" pitchFamily="2" charset="-122"/>
              </a:rPr>
              <a:t>屈曲约束剪切钢板超低周疲劳性能研究</a:t>
            </a:r>
          </a:p>
        </p:txBody>
      </p:sp>
      <p:sp>
        <p:nvSpPr>
          <p:cNvPr id="7" name="矩形 62"/>
          <p:cNvSpPr>
            <a:spLocks noChangeArrowheads="1"/>
          </p:cNvSpPr>
          <p:nvPr userDrawn="1"/>
        </p:nvSpPr>
        <p:spPr bwMode="auto">
          <a:xfrm>
            <a:off x="287524" y="188640"/>
            <a:ext cx="215900" cy="479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sp>
        <p:nvSpPr>
          <p:cNvPr id="8" name="文本框 7"/>
          <p:cNvSpPr txBox="1"/>
          <p:nvPr userDrawn="1"/>
        </p:nvSpPr>
        <p:spPr>
          <a:xfrm>
            <a:off x="5004048" y="188640"/>
            <a:ext cx="1608133" cy="369332"/>
          </a:xfrm>
          <a:prstGeom prst="rect">
            <a:avLst/>
          </a:prstGeom>
          <a:noFill/>
        </p:spPr>
        <p:txBody>
          <a:bodyPr wrap="none" rtlCol="0">
            <a:spAutoFit/>
          </a:bodyPr>
          <a:lstStyle/>
          <a:p>
            <a:r>
              <a:rPr lang="en-US" altLang="zh-CN" b="1" dirty="0" smtClean="0">
                <a:latin typeface="+mn-ea"/>
                <a:ea typeface="+mn-ea"/>
              </a:rPr>
              <a:t>——</a:t>
            </a:r>
            <a:r>
              <a:rPr lang="zh-CN" altLang="en-US" b="1" dirty="0" smtClean="0">
                <a:latin typeface="+mn-ea"/>
                <a:ea typeface="+mn-ea"/>
              </a:rPr>
              <a:t>工作计划</a:t>
            </a:r>
            <a:endParaRPr lang="zh-CN" altLang="en-US" b="1" dirty="0">
              <a:latin typeface="+mn-ea"/>
              <a:ea typeface="+mn-ea"/>
            </a:endParaRPr>
          </a:p>
        </p:txBody>
      </p:sp>
    </p:spTree>
    <p:extLst>
      <p:ext uri="{BB962C8B-B14F-4D97-AF65-F5344CB8AC3E}">
        <p14:creationId xmlns:p14="http://schemas.microsoft.com/office/powerpoint/2010/main" val="3068685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8B90761-972C-4168-A3DC-A3D848CA4F8A}" type="datetime1">
              <a:rPr lang="zh-CN" altLang="en-US" smtClean="0"/>
              <a:t>2017/11/13</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96420DB9-6C74-4CD8-B14D-B06F91A708A5}"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2400640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266"/>
            <a:ext cx="7772400" cy="136207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7030"/>
            <a:ext cx="7772400" cy="149923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17B1F9BF-DB36-4437-B94E-1ECF4EC3EB85}" type="datetime1">
              <a:rPr lang="zh-CN" altLang="en-US" smtClean="0"/>
              <a:t>2017/11/13</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BCE7D523-2DD0-4F8E-B012-B30E209FC29C}"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3101988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40FC5F8E-E16F-43E8-A70A-C06E34E85EFB}" type="datetime1">
              <a:rPr lang="zh-CN" altLang="en-US" smtClean="0"/>
              <a:t>2017/11/13</a:t>
            </a:fld>
            <a:endParaRPr lang="zh-CN" altLang="en-US" sz="1800">
              <a:solidFill>
                <a:schemeClr val="tx1"/>
              </a:solidFill>
              <a:ea typeface="宋体" pitchFamily="2" charset="-122"/>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E8ADF31A-40CE-4186-8ACF-8BB17925C3E3}"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526032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430"/>
            <a:ext cx="4040188" cy="6400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5511"/>
            <a:ext cx="4040188" cy="39509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430"/>
            <a:ext cx="4041775" cy="6400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5511"/>
            <a:ext cx="4041775" cy="39509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0F2B2953-FE25-4E88-8BB4-75749CC6F9EC}" type="datetime1">
              <a:rPr lang="zh-CN" altLang="en-US" smtClean="0"/>
              <a:t>2017/11/13</a:t>
            </a:fld>
            <a:endParaRPr lang="zh-CN" altLang="en-US" sz="1800">
              <a:solidFill>
                <a:schemeClr val="tx1"/>
              </a:solidFill>
              <a:ea typeface="宋体" pitchFamily="2" charset="-122"/>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pPr>
              <a:defRPr/>
            </a:pPr>
            <a:fld id="{E49BC988-91ED-440F-9677-58AFE6820CC1}"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81655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D4C54319-9487-4961-B5B8-B001FB486DF8}" type="datetime1">
              <a:rPr lang="zh-CN" altLang="en-US" smtClean="0"/>
              <a:t>2017/11/13</a:t>
            </a:fld>
            <a:endParaRPr lang="zh-CN" altLang="en-US" sz="1800">
              <a:solidFill>
                <a:schemeClr val="tx1"/>
              </a:solidFill>
              <a:ea typeface="宋体" pitchFamily="2" charset="-122"/>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B61F44B7-D2C0-4B25-86F2-98975BA3EE30}"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153841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AF0842EB-BDCA-409F-9488-80E5BA4DF0C3}" type="datetime1">
              <a:rPr lang="zh-CN" altLang="en-US" smtClean="0"/>
              <a:t>2017/11/13</a:t>
            </a:fld>
            <a:endParaRPr lang="zh-CN" altLang="en-US" sz="1800">
              <a:solidFill>
                <a:schemeClr val="tx1"/>
              </a:solidFill>
              <a:ea typeface="宋体" pitchFamily="2" charset="-122"/>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pPr>
              <a:defRPr/>
            </a:pPr>
            <a:fld id="{C2759FF8-3043-4541-9FAE-A6E0B762E504}"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1147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2416"/>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2416"/>
            <a:ext cx="5111750" cy="585406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4466"/>
            <a:ext cx="3008313" cy="46920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C2557C9-59E7-4792-B6A9-F11BD57D5097}" type="datetime1">
              <a:rPr lang="zh-CN" altLang="en-US" smtClean="0"/>
              <a:t>2017/11/13</a:t>
            </a:fld>
            <a:endParaRPr lang="zh-CN" altLang="en-US" sz="1800">
              <a:solidFill>
                <a:schemeClr val="tx1"/>
              </a:solidFill>
              <a:ea typeface="宋体" pitchFamily="2" charset="-122"/>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B05AEAE7-3FA9-415A-9D2D-0AE55AB23819}"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735090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769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341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sym typeface="Calibri" pitchFamily="34" charset="0"/>
              </a:rPr>
              <a:t>单击图标添加图片</a:t>
            </a:r>
          </a:p>
        </p:txBody>
      </p:sp>
      <p:sp>
        <p:nvSpPr>
          <p:cNvPr id="4" name="文本占位符 3"/>
          <p:cNvSpPr>
            <a:spLocks noGrp="1"/>
          </p:cNvSpPr>
          <p:nvPr>
            <p:ph type="body" sz="half" idx="2"/>
          </p:nvPr>
        </p:nvSpPr>
        <p:spPr>
          <a:xfrm>
            <a:off x="1792288" y="5368291"/>
            <a:ext cx="5486400" cy="80391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946B06C-610B-4237-969F-91410C4D6F99}" type="datetime1">
              <a:rPr lang="zh-CN" altLang="en-US" smtClean="0"/>
              <a:t>2017/11/13</a:t>
            </a:fld>
            <a:endParaRPr lang="zh-CN" altLang="en-US" sz="1800">
              <a:solidFill>
                <a:schemeClr val="tx1"/>
              </a:solidFill>
              <a:ea typeface="宋体" pitchFamily="2" charset="-122"/>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38017983-AE84-4493-990D-9CD806777CF2}"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383460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accent2">
            <a:lumMod val="75000"/>
          </a:schemeClr>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027" name="文本占位符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028" name="日期占位符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ea typeface="+mn-ea"/>
              </a:defRPr>
            </a:lvl1pPr>
          </a:lstStyle>
          <a:p>
            <a:pPr>
              <a:defRPr/>
            </a:pPr>
            <a:fld id="{3B98DDF4-32F5-467B-B92D-6E564ADDF9BF}" type="datetime1">
              <a:rPr lang="zh-CN" altLang="en-US" smtClean="0"/>
              <a:t>2017/11/13</a:t>
            </a:fld>
            <a:endParaRPr lang="zh-CN" altLang="en-US" sz="1800">
              <a:solidFill>
                <a:schemeClr val="tx1"/>
              </a:solidFill>
              <a:ea typeface="宋体" pitchFamily="2" charset="-122"/>
            </a:endParaRPr>
          </a:p>
        </p:txBody>
      </p:sp>
      <p:sp>
        <p:nvSpPr>
          <p:cNvPr id="1029" name="页脚占位符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ea typeface="+mn-ea"/>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mn-ea"/>
              </a:defRPr>
            </a:lvl1pPr>
          </a:lstStyle>
          <a:p>
            <a:pPr>
              <a:defRPr/>
            </a:pPr>
            <a:fld id="{461BCDFA-F68C-404B-A761-51064130434F}" type="slidenum">
              <a:rPr lang="zh-CN" altLang="en-US"/>
              <a:pPr>
                <a:defRPr/>
              </a:pPr>
              <a:t>‹#›</a:t>
            </a:fld>
            <a:endParaRPr lang="zh-CN" altLang="en-US" sz="1800">
              <a:solidFill>
                <a:schemeClr val="tx1"/>
              </a:solidFill>
              <a:ea typeface="宋体" pitchFamily="2" charset="-122"/>
            </a:endParaRPr>
          </a:p>
        </p:txBody>
      </p:sp>
      <p:sp>
        <p:nvSpPr>
          <p:cNvPr id="1031" name="矩形 6"/>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pitchFamily="34" charset="0"/>
                <a:ea typeface="微软雅黑" pitchFamily="34" charset="-122"/>
              </a:defRPr>
            </a:lvl9pPr>
          </a:lstStyle>
          <a:p>
            <a:pPr algn="ctr" eaLnBrk="1" hangingPunct="1">
              <a:defRPr/>
            </a:pPr>
            <a:endParaRPr lang="zh-CN" altLang="zh-CN" smtClean="0">
              <a:solidFill>
                <a:srgbClr val="FFFFFF"/>
              </a:solidFill>
            </a:endParaRPr>
          </a:p>
        </p:txBody>
      </p:sp>
      <p:pic>
        <p:nvPicPr>
          <p:cNvPr id="8" name="Picture 2"/>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75734" y="6309320"/>
            <a:ext cx="4296213" cy="39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7858125" y="-4763"/>
            <a:ext cx="12858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marL="914400" indent="-914400" algn="ctr" rtl="0" eaLnBrk="1" fontAlgn="base" hangingPunct="1">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1" fontAlgn="base" hangingPunct="1">
        <a:spcBef>
          <a:spcPct val="0"/>
        </a:spcBef>
        <a:spcAft>
          <a:spcPct val="0"/>
        </a:spcAft>
        <a:defRPr sz="4400">
          <a:solidFill>
            <a:schemeClr val="tx1"/>
          </a:solidFill>
          <a:latin typeface="Calibri" pitchFamily="34" charset="0"/>
          <a:ea typeface="方正综艺简体" charset="-122"/>
          <a:sym typeface="Calibri" pitchFamily="34" charset="0"/>
        </a:defRPr>
      </a:lvl2pPr>
      <a:lvl3pPr marL="914400" indent="-914400" algn="ctr" rtl="0" eaLnBrk="1" fontAlgn="base" hangingPunct="1">
        <a:spcBef>
          <a:spcPct val="0"/>
        </a:spcBef>
        <a:spcAft>
          <a:spcPct val="0"/>
        </a:spcAft>
        <a:defRPr sz="4400">
          <a:solidFill>
            <a:schemeClr val="tx1"/>
          </a:solidFill>
          <a:latin typeface="Calibri" pitchFamily="34" charset="0"/>
          <a:ea typeface="方正综艺简体" charset="-122"/>
          <a:sym typeface="Calibri" pitchFamily="34" charset="0"/>
        </a:defRPr>
      </a:lvl3pPr>
      <a:lvl4pPr marL="914400" indent="-914400" algn="ctr" rtl="0" eaLnBrk="1" fontAlgn="base" hangingPunct="1">
        <a:spcBef>
          <a:spcPct val="0"/>
        </a:spcBef>
        <a:spcAft>
          <a:spcPct val="0"/>
        </a:spcAft>
        <a:defRPr sz="4400">
          <a:solidFill>
            <a:schemeClr val="tx1"/>
          </a:solidFill>
          <a:latin typeface="Calibri" pitchFamily="34" charset="0"/>
          <a:ea typeface="方正综艺简体" charset="-122"/>
          <a:sym typeface="Calibri" pitchFamily="34" charset="0"/>
        </a:defRPr>
      </a:lvl4pPr>
      <a:lvl5pPr marL="914400" indent="-914400" algn="ctr" rtl="0" eaLnBrk="1" fontAlgn="base" hangingPunct="1">
        <a:spcBef>
          <a:spcPct val="0"/>
        </a:spcBef>
        <a:spcAft>
          <a:spcPct val="0"/>
        </a:spcAft>
        <a:defRPr sz="4400">
          <a:solidFill>
            <a:schemeClr val="tx1"/>
          </a:solidFill>
          <a:latin typeface="Calibri" pitchFamily="34" charset="0"/>
          <a:ea typeface="方正综艺简体" charset="-122"/>
          <a:sym typeface="Calibri" pitchFamily="34" charset="0"/>
        </a:defRPr>
      </a:lvl5pPr>
      <a:lvl6pPr marL="1371600" indent="-914400" algn="ctr" rtl="0" eaLnBrk="1" fontAlgn="base" hangingPunct="1">
        <a:spcBef>
          <a:spcPct val="0"/>
        </a:spcBef>
        <a:spcAft>
          <a:spcPct val="0"/>
        </a:spcAft>
        <a:defRPr sz="4400">
          <a:solidFill>
            <a:schemeClr val="tx1"/>
          </a:solidFill>
          <a:latin typeface="Calibri" pitchFamily="34" charset="0"/>
          <a:ea typeface="方正综艺简体" charset="-122"/>
          <a:sym typeface="Calibri" pitchFamily="34" charset="0"/>
        </a:defRPr>
      </a:lvl6pPr>
      <a:lvl7pPr marL="1828800" indent="-914400" algn="ctr" rtl="0" eaLnBrk="1" fontAlgn="base" hangingPunct="1">
        <a:spcBef>
          <a:spcPct val="0"/>
        </a:spcBef>
        <a:spcAft>
          <a:spcPct val="0"/>
        </a:spcAft>
        <a:defRPr sz="4400">
          <a:solidFill>
            <a:schemeClr val="tx1"/>
          </a:solidFill>
          <a:latin typeface="Calibri" pitchFamily="34" charset="0"/>
          <a:ea typeface="方正综艺简体" charset="-122"/>
          <a:sym typeface="Calibri" pitchFamily="34" charset="0"/>
        </a:defRPr>
      </a:lvl7pPr>
      <a:lvl8pPr marL="2286000" indent="-914400" algn="ctr" rtl="0" eaLnBrk="1" fontAlgn="base" hangingPunct="1">
        <a:spcBef>
          <a:spcPct val="0"/>
        </a:spcBef>
        <a:spcAft>
          <a:spcPct val="0"/>
        </a:spcAft>
        <a:defRPr sz="4400">
          <a:solidFill>
            <a:schemeClr val="tx1"/>
          </a:solidFill>
          <a:latin typeface="Calibri" pitchFamily="34" charset="0"/>
          <a:ea typeface="方正综艺简体" charset="-122"/>
          <a:sym typeface="Calibri" pitchFamily="34" charset="0"/>
        </a:defRPr>
      </a:lvl8pPr>
      <a:lvl9pPr marL="2743200" indent="-914400" algn="ctr" rtl="0" eaLnBrk="1" fontAlgn="base" hangingPunct="1">
        <a:spcBef>
          <a:spcPct val="0"/>
        </a:spcBef>
        <a:spcAft>
          <a:spcPct val="0"/>
        </a:spcAft>
        <a:defRPr sz="4400">
          <a:solidFill>
            <a:schemeClr val="tx1"/>
          </a:solidFill>
          <a:latin typeface="Calibri" pitchFamily="34" charset="0"/>
          <a:ea typeface="方正综艺简体" charset="-122"/>
          <a:sym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1" fontAlgn="base" hangingPunct="1">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1" fontAlgn="base" hangingPunct="1">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1" fontAlgn="base" hangingPunct="1">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1" fontAlgn="base" hangingPunct="1">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1" fontAlgn="base" hangingPunct="1">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1" fontAlgn="base" hangingPunct="1">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1" fontAlgn="base" hangingPunct="1">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1" fontAlgn="base" hangingPunct="1">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15.xml"/><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0.jpeg"/><Relationship Id="rId7" Type="http://schemas.openxmlformats.org/officeDocument/2006/relationships/diagramLayout" Target="../diagrams/layout1.xml"/><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diagramData" Target="../diagrams/data1.xml"/><Relationship Id="rId5" Type="http://schemas.openxmlformats.org/officeDocument/2006/relationships/image" Target="../media/image12.png"/><Relationship Id="rId10" Type="http://schemas.microsoft.com/office/2007/relationships/diagramDrawing" Target="../diagrams/drawing1.xml"/><Relationship Id="rId4" Type="http://schemas.openxmlformats.org/officeDocument/2006/relationships/image" Target="../media/image11.png"/><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700" y="0"/>
            <a:ext cx="36703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4"/>
          <p:cNvSpPr>
            <a:spLocks noChangeArrowheads="1"/>
          </p:cNvSpPr>
          <p:nvPr/>
        </p:nvSpPr>
        <p:spPr bwMode="auto">
          <a:xfrm>
            <a:off x="324135" y="2241550"/>
            <a:ext cx="65881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800" b="1" dirty="0" smtClean="0">
                <a:latin typeface="Times New Roman" pitchFamily="18" charset="0"/>
                <a:cs typeface="Times New Roman" pitchFamily="18" charset="0"/>
              </a:rPr>
              <a:t>屈曲约束剪切钢板超低周疲劳性能研究</a:t>
            </a:r>
            <a:endParaRPr lang="en-US" altLang="zh-CN" sz="2800" b="1" dirty="0" smtClean="0">
              <a:latin typeface="Times New Roman" pitchFamily="18" charset="0"/>
              <a:cs typeface="Times New Roman" pitchFamily="18" charset="0"/>
            </a:endParaRPr>
          </a:p>
        </p:txBody>
      </p:sp>
      <p:sp>
        <p:nvSpPr>
          <p:cNvPr id="2054" name="直接连接符 7"/>
          <p:cNvSpPr>
            <a:spLocks noChangeShapeType="1"/>
          </p:cNvSpPr>
          <p:nvPr/>
        </p:nvSpPr>
        <p:spPr bwMode="auto">
          <a:xfrm>
            <a:off x="144115" y="3370263"/>
            <a:ext cx="6588125" cy="0"/>
          </a:xfrm>
          <a:prstGeom prst="line">
            <a:avLst/>
          </a:prstGeom>
          <a:noFill/>
          <a:ln w="9525">
            <a:solidFill>
              <a:srgbClr val="2318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 name="直接连接符 10"/>
          <p:cNvSpPr>
            <a:spLocks noChangeShapeType="1"/>
          </p:cNvSpPr>
          <p:nvPr/>
        </p:nvSpPr>
        <p:spPr bwMode="auto">
          <a:xfrm>
            <a:off x="144115" y="2505075"/>
            <a:ext cx="6588125" cy="1588"/>
          </a:xfrm>
          <a:prstGeom prst="line">
            <a:avLst/>
          </a:prstGeom>
          <a:noFill/>
          <a:ln w="9525">
            <a:solidFill>
              <a:srgbClr val="2318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 name="Rectangle 4"/>
          <p:cNvSpPr>
            <a:spLocks noChangeArrowheads="1"/>
          </p:cNvSpPr>
          <p:nvPr/>
        </p:nvSpPr>
        <p:spPr bwMode="auto">
          <a:xfrm>
            <a:off x="5530663" y="4343671"/>
            <a:ext cx="276319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Arial" pitchFamily="34" charset="0"/>
              <a:buNone/>
            </a:pPr>
            <a:r>
              <a:rPr lang="zh-CN" altLang="en-US" sz="2000" b="1" dirty="0" smtClean="0">
                <a:latin typeface="Times New Roman" pitchFamily="18" charset="0"/>
                <a:cs typeface="Times New Roman" pitchFamily="18" charset="0"/>
              </a:rPr>
              <a:t>专    业：</a:t>
            </a:r>
            <a:r>
              <a:rPr lang="zh-CN" altLang="en-US" sz="2000" dirty="0" smtClean="0">
                <a:latin typeface="Times New Roman" pitchFamily="18" charset="0"/>
                <a:cs typeface="Times New Roman" pitchFamily="18" charset="0"/>
              </a:rPr>
              <a:t>结构工程</a:t>
            </a:r>
            <a:endParaRPr lang="en-US" altLang="zh-CN" sz="2000" dirty="0" smtClean="0">
              <a:latin typeface="Times New Roman" pitchFamily="18" charset="0"/>
              <a:cs typeface="Times New Roman" pitchFamily="18" charset="0"/>
            </a:endParaRPr>
          </a:p>
          <a:p>
            <a:pPr eaLnBrk="1" hangingPunct="1">
              <a:lnSpc>
                <a:spcPct val="150000"/>
              </a:lnSpc>
              <a:spcBef>
                <a:spcPct val="0"/>
              </a:spcBef>
              <a:buFont typeface="Arial" pitchFamily="34" charset="0"/>
              <a:buNone/>
            </a:pPr>
            <a:r>
              <a:rPr lang="zh-CN" altLang="en-US" sz="2000" b="1" dirty="0" smtClean="0">
                <a:latin typeface="Times New Roman" pitchFamily="18" charset="0"/>
                <a:cs typeface="Times New Roman" pitchFamily="18" charset="0"/>
              </a:rPr>
              <a:t>报告人：</a:t>
            </a:r>
            <a:r>
              <a:rPr lang="zh-CN" altLang="en-US" sz="2000" dirty="0" smtClean="0">
                <a:latin typeface="Times New Roman" pitchFamily="18" charset="0"/>
                <a:cs typeface="Times New Roman" pitchFamily="18" charset="0"/>
              </a:rPr>
              <a:t>肖  贲</a:t>
            </a:r>
            <a:endParaRPr lang="en-US" altLang="zh-CN" sz="2000" dirty="0" smtClean="0">
              <a:latin typeface="Times New Roman" pitchFamily="18" charset="0"/>
              <a:cs typeface="Times New Roman" pitchFamily="18" charset="0"/>
            </a:endParaRPr>
          </a:p>
          <a:p>
            <a:pPr lvl="0" eaLnBrk="1" hangingPunct="1">
              <a:lnSpc>
                <a:spcPct val="150000"/>
              </a:lnSpc>
              <a:spcBef>
                <a:spcPct val="0"/>
              </a:spcBef>
              <a:buNone/>
            </a:pPr>
            <a:r>
              <a:rPr lang="zh-CN" altLang="en-US" sz="2000" b="1" dirty="0">
                <a:solidFill>
                  <a:srgbClr val="000000"/>
                </a:solidFill>
                <a:latin typeface="Times New Roman" pitchFamily="18" charset="0"/>
                <a:cs typeface="Times New Roman" pitchFamily="18" charset="0"/>
              </a:rPr>
              <a:t>导    师：</a:t>
            </a:r>
            <a:r>
              <a:rPr lang="zh-CN" altLang="en-US" sz="2000" dirty="0">
                <a:solidFill>
                  <a:srgbClr val="000000"/>
                </a:solidFill>
                <a:latin typeface="Times New Roman" pitchFamily="18" charset="0"/>
                <a:cs typeface="Times New Roman" pitchFamily="18" charset="0"/>
              </a:rPr>
              <a:t>孙飞</a:t>
            </a:r>
            <a:r>
              <a:rPr lang="zh-CN" altLang="en-US" sz="2000" dirty="0" smtClean="0">
                <a:solidFill>
                  <a:srgbClr val="000000"/>
                </a:solidFill>
                <a:latin typeface="Times New Roman" pitchFamily="18" charset="0"/>
                <a:cs typeface="Times New Roman" pitchFamily="18" charset="0"/>
              </a:rPr>
              <a:t>飞  教授</a:t>
            </a:r>
            <a:endParaRPr lang="en-US" altLang="zh-CN" sz="2000" dirty="0">
              <a:latin typeface="Times New Roman" pitchFamily="18" charset="0"/>
              <a:cs typeface="Times New Roman" pitchFamily="18" charset="0"/>
            </a:endParaRPr>
          </a:p>
        </p:txBody>
      </p:sp>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1</a:t>
            </a:fld>
            <a:endParaRPr lang="zh-CN" altLang="en-US" sz="1800" dirty="0">
              <a:solidFill>
                <a:schemeClr val="tx1"/>
              </a:solidFill>
              <a:ea typeface="宋体" pitchFamily="2" charset="-122"/>
            </a:endParaRPr>
          </a:p>
        </p:txBody>
      </p:sp>
      <p:sp>
        <p:nvSpPr>
          <p:cNvPr id="4" name="文本框 3"/>
          <p:cNvSpPr txBox="1"/>
          <p:nvPr/>
        </p:nvSpPr>
        <p:spPr>
          <a:xfrm>
            <a:off x="2915816" y="3467082"/>
            <a:ext cx="3816424" cy="369332"/>
          </a:xfrm>
          <a:prstGeom prst="rect">
            <a:avLst/>
          </a:prstGeom>
          <a:noFill/>
        </p:spPr>
        <p:txBody>
          <a:bodyPr wrap="square" rtlCol="0">
            <a:spAutoFit/>
          </a:bodyPr>
          <a:lstStyle/>
          <a:p>
            <a:r>
              <a:rPr lang="en-US" altLang="zh-CN" dirty="0" smtClean="0"/>
              <a:t>——</a:t>
            </a:r>
            <a:r>
              <a:rPr lang="zh-CN" altLang="en-US" dirty="0" smtClean="0"/>
              <a:t>同济大学博士研究生开题报告</a:t>
            </a:r>
            <a:endParaRPr lang="zh-CN" altLang="en-US" dirty="0"/>
          </a:p>
        </p:txBody>
      </p:sp>
      <p:sp>
        <p:nvSpPr>
          <p:cNvPr id="6" name="矩形 5"/>
          <p:cNvSpPr/>
          <p:nvPr/>
        </p:nvSpPr>
        <p:spPr>
          <a:xfrm>
            <a:off x="5530663" y="6352143"/>
            <a:ext cx="1757725" cy="369332"/>
          </a:xfrm>
          <a:prstGeom prst="rect">
            <a:avLst/>
          </a:prstGeom>
        </p:spPr>
        <p:txBody>
          <a:bodyPr wrap="none">
            <a:spAutoFit/>
          </a:bodyPr>
          <a:lstStyle/>
          <a:p>
            <a:r>
              <a:rPr lang="en-US" altLang="zh-CN" dirty="0"/>
              <a:t>2017</a:t>
            </a:r>
            <a:r>
              <a:rPr lang="zh-CN" altLang="en-US" dirty="0"/>
              <a:t>年</a:t>
            </a:r>
            <a:r>
              <a:rPr lang="en-US" altLang="zh-CN" dirty="0"/>
              <a:t>11</a:t>
            </a:r>
            <a:r>
              <a:rPr lang="zh-CN" altLang="en-US" dirty="0"/>
              <a:t>月</a:t>
            </a:r>
            <a:r>
              <a:rPr lang="en-US" altLang="zh-CN" dirty="0"/>
              <a:t>9</a:t>
            </a:r>
            <a:r>
              <a:rPr lang="zh-CN" altLang="en-US" dirty="0"/>
              <a:t>日</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10</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影响剪切钢板阻尼器性能的因素</a:t>
            </a:r>
            <a:endParaRPr lang="en-US" altLang="zh-CN" sz="2000" b="1" dirty="0">
              <a:ea typeface="宋体" charset="-122"/>
              <a:cs typeface="Arial" charset="0"/>
            </a:endParaRPr>
          </a:p>
        </p:txBody>
      </p:sp>
      <p:cxnSp>
        <p:nvCxnSpPr>
          <p:cNvPr id="4" name="直接连接符 3"/>
          <p:cNvCxnSpPr/>
          <p:nvPr/>
        </p:nvCxnSpPr>
        <p:spPr>
          <a:xfrm>
            <a:off x="323528" y="1133456"/>
            <a:ext cx="3672408"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23528" y="1340768"/>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b="1" dirty="0" smtClean="0"/>
              <a:t>腹板加劲情况</a:t>
            </a:r>
            <a:endParaRPr lang="zh-CN" altLang="en-US" b="1" dirty="0"/>
          </a:p>
        </p:txBody>
      </p:sp>
      <p:sp>
        <p:nvSpPr>
          <p:cNvPr id="7" name="文本框 6"/>
          <p:cNvSpPr txBox="1"/>
          <p:nvPr/>
        </p:nvSpPr>
        <p:spPr>
          <a:xfrm>
            <a:off x="611560" y="1844824"/>
            <a:ext cx="2492990" cy="369332"/>
          </a:xfrm>
          <a:prstGeom prst="rect">
            <a:avLst/>
          </a:prstGeom>
          <a:noFill/>
        </p:spPr>
        <p:txBody>
          <a:bodyPr wrap="none" rtlCol="0">
            <a:spAutoFit/>
          </a:bodyPr>
          <a:lstStyle/>
          <a:p>
            <a:r>
              <a:rPr lang="zh-CN" altLang="en-US" dirty="0" smtClean="0"/>
              <a:t>解决平面外失稳的途径</a:t>
            </a:r>
            <a:endParaRPr lang="zh-CN" altLang="en-US" dirty="0"/>
          </a:p>
        </p:txBody>
      </p:sp>
      <p:sp>
        <p:nvSpPr>
          <p:cNvPr id="12" name="文本框 11"/>
          <p:cNvSpPr txBox="1"/>
          <p:nvPr/>
        </p:nvSpPr>
        <p:spPr>
          <a:xfrm>
            <a:off x="597226" y="2348881"/>
            <a:ext cx="1800493" cy="369332"/>
          </a:xfrm>
          <a:prstGeom prst="rect">
            <a:avLst/>
          </a:prstGeom>
          <a:noFill/>
        </p:spPr>
        <p:txBody>
          <a:bodyPr wrap="none" rtlCol="0">
            <a:spAutoFit/>
          </a:bodyPr>
          <a:lstStyle/>
          <a:p>
            <a:r>
              <a:rPr lang="zh-CN" altLang="en-US" dirty="0" smtClean="0"/>
              <a:t>加大腹板宽厚比</a:t>
            </a:r>
            <a:endParaRPr lang="zh-CN" altLang="en-US" dirty="0"/>
          </a:p>
        </p:txBody>
      </p:sp>
      <p:sp>
        <p:nvSpPr>
          <p:cNvPr id="13" name="右箭头 12"/>
          <p:cNvSpPr/>
          <p:nvPr/>
        </p:nvSpPr>
        <p:spPr>
          <a:xfrm>
            <a:off x="2457289" y="2408710"/>
            <a:ext cx="504056" cy="24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020915" y="2348880"/>
            <a:ext cx="1338828" cy="369332"/>
          </a:xfrm>
          <a:prstGeom prst="rect">
            <a:avLst/>
          </a:prstGeom>
          <a:noFill/>
        </p:spPr>
        <p:txBody>
          <a:bodyPr wrap="none" rtlCol="0">
            <a:spAutoFit/>
          </a:bodyPr>
          <a:lstStyle/>
          <a:p>
            <a:r>
              <a:rPr lang="zh-CN" altLang="en-US" dirty="0" smtClean="0"/>
              <a:t>屈服力提高</a:t>
            </a:r>
            <a:endParaRPr lang="zh-CN" altLang="en-US" dirty="0"/>
          </a:p>
        </p:txBody>
      </p:sp>
      <p:sp>
        <p:nvSpPr>
          <p:cNvPr id="15" name="右箭头 14"/>
          <p:cNvSpPr/>
          <p:nvPr/>
        </p:nvSpPr>
        <p:spPr>
          <a:xfrm>
            <a:off x="4359743" y="2408710"/>
            <a:ext cx="504056" cy="24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69681" y="2348880"/>
            <a:ext cx="2723823" cy="369332"/>
          </a:xfrm>
          <a:prstGeom prst="rect">
            <a:avLst/>
          </a:prstGeom>
          <a:noFill/>
        </p:spPr>
        <p:txBody>
          <a:bodyPr wrap="none" rtlCol="0">
            <a:spAutoFit/>
          </a:bodyPr>
          <a:lstStyle/>
          <a:p>
            <a:r>
              <a:rPr lang="zh-CN" altLang="en-US" dirty="0" smtClean="0"/>
              <a:t>主体结构先进入屈服状态</a:t>
            </a:r>
            <a:endParaRPr lang="zh-CN" altLang="en-US" dirty="0"/>
          </a:p>
        </p:txBody>
      </p:sp>
      <p:sp>
        <p:nvSpPr>
          <p:cNvPr id="17" name="文本框 16"/>
          <p:cNvSpPr txBox="1"/>
          <p:nvPr/>
        </p:nvSpPr>
        <p:spPr>
          <a:xfrm>
            <a:off x="603331" y="3379409"/>
            <a:ext cx="1338828" cy="369332"/>
          </a:xfrm>
          <a:prstGeom prst="rect">
            <a:avLst/>
          </a:prstGeom>
          <a:noFill/>
        </p:spPr>
        <p:txBody>
          <a:bodyPr wrap="none" rtlCol="0">
            <a:spAutoFit/>
          </a:bodyPr>
          <a:lstStyle/>
          <a:p>
            <a:r>
              <a:rPr lang="zh-CN" altLang="en-US" dirty="0" smtClean="0"/>
              <a:t>设置加劲肋</a:t>
            </a:r>
            <a:endParaRPr lang="zh-CN" altLang="en-US" dirty="0"/>
          </a:p>
        </p:txBody>
      </p:sp>
      <p:sp>
        <p:nvSpPr>
          <p:cNvPr id="18" name="右箭头 17"/>
          <p:cNvSpPr/>
          <p:nvPr/>
        </p:nvSpPr>
        <p:spPr>
          <a:xfrm>
            <a:off x="2030304" y="3129736"/>
            <a:ext cx="504056" cy="24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2030304" y="3816167"/>
            <a:ext cx="504056" cy="24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622505" y="3069906"/>
            <a:ext cx="2031325" cy="369332"/>
          </a:xfrm>
          <a:prstGeom prst="rect">
            <a:avLst/>
          </a:prstGeom>
          <a:noFill/>
        </p:spPr>
        <p:txBody>
          <a:bodyPr wrap="none" rtlCol="0">
            <a:spAutoFit/>
          </a:bodyPr>
          <a:lstStyle/>
          <a:p>
            <a:r>
              <a:rPr lang="zh-CN" altLang="en-US" dirty="0" smtClean="0"/>
              <a:t>提高腹板屈曲应力</a:t>
            </a:r>
            <a:endParaRPr lang="zh-CN" altLang="en-US" dirty="0"/>
          </a:p>
        </p:txBody>
      </p:sp>
      <p:sp>
        <p:nvSpPr>
          <p:cNvPr id="21" name="文本框 20"/>
          <p:cNvSpPr txBox="1"/>
          <p:nvPr/>
        </p:nvSpPr>
        <p:spPr>
          <a:xfrm>
            <a:off x="5334176" y="3069906"/>
            <a:ext cx="2031325" cy="369332"/>
          </a:xfrm>
          <a:prstGeom prst="rect">
            <a:avLst/>
          </a:prstGeom>
          <a:noFill/>
        </p:spPr>
        <p:txBody>
          <a:bodyPr wrap="none" rtlCol="0">
            <a:spAutoFit/>
          </a:bodyPr>
          <a:lstStyle/>
          <a:p>
            <a:r>
              <a:rPr lang="zh-CN" altLang="en-US" dirty="0" smtClean="0"/>
              <a:t>延迟腹板面外失稳</a:t>
            </a:r>
            <a:endParaRPr lang="zh-CN" altLang="en-US" dirty="0"/>
          </a:p>
        </p:txBody>
      </p:sp>
      <p:sp>
        <p:nvSpPr>
          <p:cNvPr id="22" name="文本框 21"/>
          <p:cNvSpPr txBox="1"/>
          <p:nvPr/>
        </p:nvSpPr>
        <p:spPr>
          <a:xfrm>
            <a:off x="2622504" y="3813198"/>
            <a:ext cx="2031325" cy="646331"/>
          </a:xfrm>
          <a:prstGeom prst="rect">
            <a:avLst/>
          </a:prstGeom>
          <a:noFill/>
        </p:spPr>
        <p:txBody>
          <a:bodyPr wrap="none" rtlCol="0">
            <a:spAutoFit/>
          </a:bodyPr>
          <a:lstStyle/>
          <a:p>
            <a:r>
              <a:rPr lang="zh-CN" altLang="en-US" dirty="0" smtClean="0"/>
              <a:t>拉应力场和压应力</a:t>
            </a:r>
            <a:endParaRPr lang="en-US" altLang="zh-CN" dirty="0" smtClean="0"/>
          </a:p>
          <a:p>
            <a:r>
              <a:rPr lang="zh-CN" altLang="en-US" dirty="0" smtClean="0"/>
              <a:t>场重新分布</a:t>
            </a:r>
            <a:endParaRPr lang="zh-CN" altLang="en-US" dirty="0"/>
          </a:p>
        </p:txBody>
      </p:sp>
      <p:sp>
        <p:nvSpPr>
          <p:cNvPr id="23" name="文本框 22"/>
          <p:cNvSpPr txBox="1"/>
          <p:nvPr/>
        </p:nvSpPr>
        <p:spPr>
          <a:xfrm>
            <a:off x="5335731" y="3760858"/>
            <a:ext cx="2031325" cy="369332"/>
          </a:xfrm>
          <a:prstGeom prst="rect">
            <a:avLst/>
          </a:prstGeom>
          <a:noFill/>
        </p:spPr>
        <p:txBody>
          <a:bodyPr wrap="none" rtlCol="0">
            <a:spAutoFit/>
          </a:bodyPr>
          <a:lstStyle/>
          <a:p>
            <a:r>
              <a:rPr lang="zh-CN" altLang="en-US" dirty="0" smtClean="0"/>
              <a:t>屈服区域面积扩大</a:t>
            </a:r>
            <a:endParaRPr lang="zh-CN" altLang="en-US" dirty="0"/>
          </a:p>
        </p:txBody>
      </p:sp>
      <p:sp>
        <p:nvSpPr>
          <p:cNvPr id="24" name="右箭头 23"/>
          <p:cNvSpPr/>
          <p:nvPr/>
        </p:nvSpPr>
        <p:spPr>
          <a:xfrm>
            <a:off x="4743479" y="3129736"/>
            <a:ext cx="504056" cy="24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4743479" y="3816167"/>
            <a:ext cx="504056" cy="24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11560" y="4581128"/>
            <a:ext cx="6904454" cy="923330"/>
          </a:xfrm>
          <a:prstGeom prst="rect">
            <a:avLst/>
          </a:prstGeom>
          <a:noFill/>
        </p:spPr>
        <p:txBody>
          <a:bodyPr wrap="none" rtlCol="0">
            <a:spAutoFit/>
          </a:bodyPr>
          <a:lstStyle/>
          <a:p>
            <a:r>
              <a:rPr lang="en-US" altLang="zh-CN" dirty="0" smtClean="0"/>
              <a:t>1. </a:t>
            </a:r>
            <a:r>
              <a:rPr lang="zh-CN" altLang="en-US" dirty="0" smtClean="0"/>
              <a:t>产生残余应力、残余变形影响钢板的力学性能；</a:t>
            </a:r>
            <a:endParaRPr lang="en-US" altLang="zh-CN" dirty="0"/>
          </a:p>
          <a:p>
            <a:r>
              <a:rPr lang="en-US" altLang="zh-CN" dirty="0" smtClean="0"/>
              <a:t>2. </a:t>
            </a:r>
            <a:r>
              <a:rPr lang="zh-CN" altLang="en-US" dirty="0" smtClean="0"/>
              <a:t>由于钢板较薄，施焊时容易“烧穿”，存在裂纹、夹杂等缺陷；</a:t>
            </a:r>
            <a:endParaRPr lang="en-US" altLang="zh-CN" dirty="0" smtClean="0"/>
          </a:p>
          <a:p>
            <a:r>
              <a:rPr lang="en-US" altLang="zh-CN" dirty="0" smtClean="0"/>
              <a:t>3. </a:t>
            </a:r>
            <a:r>
              <a:rPr lang="zh-CN" altLang="en-US" dirty="0" smtClean="0"/>
              <a:t>加劲肋易发生局部屈曲并降低加劲肋的加劲效率。</a:t>
            </a:r>
            <a:endParaRPr lang="zh-CN" altLang="en-US" dirty="0"/>
          </a:p>
        </p:txBody>
      </p:sp>
      <p:sp>
        <p:nvSpPr>
          <p:cNvPr id="27" name="矩形 26"/>
          <p:cNvSpPr/>
          <p:nvPr/>
        </p:nvSpPr>
        <p:spPr>
          <a:xfrm>
            <a:off x="1749449" y="5619253"/>
            <a:ext cx="5493812" cy="369332"/>
          </a:xfrm>
          <a:prstGeom prst="rect">
            <a:avLst/>
          </a:prstGeom>
        </p:spPr>
        <p:txBody>
          <a:bodyPr wrap="none">
            <a:spAutoFit/>
          </a:bodyPr>
          <a:lstStyle/>
          <a:p>
            <a:r>
              <a:rPr lang="zh-CN" altLang="en-US" b="1" dirty="0" smtClean="0">
                <a:solidFill>
                  <a:srgbClr val="FF0000"/>
                </a:solidFill>
              </a:rPr>
              <a:t>设置加劲肋的剪切钢板阻尼器性能的稳定性难以保障</a:t>
            </a:r>
            <a:endParaRPr lang="zh-CN" altLang="en-US" b="1" dirty="0">
              <a:solidFill>
                <a:srgbClr val="FF0000"/>
              </a:solidFill>
            </a:endParaRPr>
          </a:p>
        </p:txBody>
      </p:sp>
      <p:sp>
        <p:nvSpPr>
          <p:cNvPr id="28" name="文本框 27"/>
          <p:cNvSpPr txBox="1"/>
          <p:nvPr/>
        </p:nvSpPr>
        <p:spPr>
          <a:xfrm>
            <a:off x="2329979" y="3417768"/>
            <a:ext cx="3467616" cy="584775"/>
          </a:xfrm>
          <a:prstGeom prst="rect">
            <a:avLst/>
          </a:prstGeom>
          <a:solidFill>
            <a:schemeClr val="tx2">
              <a:lumMod val="20000"/>
              <a:lumOff val="80000"/>
            </a:schemeClr>
          </a:solidFill>
        </p:spPr>
        <p:txBody>
          <a:bodyPr wrap="none" rtlCol="0">
            <a:spAutoFit/>
          </a:bodyPr>
          <a:lstStyle/>
          <a:p>
            <a:r>
              <a:rPr lang="zh-CN" altLang="en-US" sz="3200" dirty="0" smtClean="0">
                <a:solidFill>
                  <a:srgbClr val="FF0000"/>
                </a:solidFill>
                <a:latin typeface="黑体" panose="02010609060101010101" pitchFamily="49" charset="-122"/>
                <a:ea typeface="黑体" panose="02010609060101010101" pitchFamily="49" charset="-122"/>
              </a:rPr>
              <a:t>屈曲约束剪切钢板</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1609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11</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影响剪切钢板阻尼器性能的因素</a:t>
            </a:r>
            <a:endParaRPr lang="en-US" altLang="zh-CN" sz="2000" b="1" dirty="0">
              <a:ea typeface="宋体" charset="-122"/>
              <a:cs typeface="Arial" charset="0"/>
            </a:endParaRPr>
          </a:p>
        </p:txBody>
      </p:sp>
      <p:cxnSp>
        <p:nvCxnSpPr>
          <p:cNvPr id="4" name="直接连接符 3"/>
          <p:cNvCxnSpPr/>
          <p:nvPr/>
        </p:nvCxnSpPr>
        <p:spPr>
          <a:xfrm>
            <a:off x="323528" y="1133456"/>
            <a:ext cx="3672408"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23528" y="1340768"/>
            <a:ext cx="139653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b="1" dirty="0" smtClean="0"/>
              <a:t>腹板削弱</a:t>
            </a:r>
            <a:endParaRPr lang="zh-CN" altLang="en-US" b="1" dirty="0"/>
          </a:p>
        </p:txBody>
      </p:sp>
      <p:sp>
        <p:nvSpPr>
          <p:cNvPr id="28" name="文本框 27"/>
          <p:cNvSpPr txBox="1"/>
          <p:nvPr/>
        </p:nvSpPr>
        <p:spPr>
          <a:xfrm>
            <a:off x="611560" y="1772816"/>
            <a:ext cx="7802136" cy="1200329"/>
          </a:xfrm>
          <a:prstGeom prst="rect">
            <a:avLst/>
          </a:prstGeom>
          <a:noFill/>
        </p:spPr>
        <p:txBody>
          <a:bodyPr wrap="none" rtlCol="0">
            <a:spAutoFit/>
          </a:bodyPr>
          <a:lstStyle/>
          <a:p>
            <a:r>
              <a:rPr lang="zh-CN" altLang="en-US" dirty="0" smtClean="0"/>
              <a:t>在实际应用中，阻尼器腹板的剪切应变一般在</a:t>
            </a:r>
            <a:r>
              <a:rPr lang="en-US" altLang="zh-CN" dirty="0" smtClean="0"/>
              <a:t>12%</a:t>
            </a:r>
            <a:r>
              <a:rPr lang="zh-CN" altLang="en-US" dirty="0" smtClean="0"/>
              <a:t>左右，远低于低屈服点钢</a:t>
            </a:r>
            <a:endParaRPr lang="en-US" altLang="zh-CN" dirty="0" smtClean="0"/>
          </a:p>
          <a:p>
            <a:r>
              <a:rPr lang="zh-CN" altLang="en-US" dirty="0" smtClean="0"/>
              <a:t>的伸长率，表明钢材的材料特性并没有充分展现。为了充分利用钢材，极大</a:t>
            </a:r>
            <a:endParaRPr lang="en-US" altLang="zh-CN" dirty="0" smtClean="0"/>
          </a:p>
          <a:p>
            <a:r>
              <a:rPr lang="zh-CN" altLang="en-US" dirty="0" smtClean="0"/>
              <a:t>提高剪切钢板的变形能力，需要克服剪切钢板腹板板角应力集中现象，避免</a:t>
            </a:r>
            <a:endParaRPr lang="en-US" altLang="zh-CN" dirty="0" smtClean="0"/>
          </a:p>
          <a:p>
            <a:r>
              <a:rPr lang="zh-CN" altLang="en-US" dirty="0" smtClean="0"/>
              <a:t>腹板板角过早出现破坏。</a:t>
            </a:r>
            <a:endParaRPr lang="zh-CN" altLang="en-US" dirty="0"/>
          </a:p>
        </p:txBody>
      </p:sp>
      <p:sp>
        <p:nvSpPr>
          <p:cNvPr id="29" name="文本框 28"/>
          <p:cNvSpPr txBox="1"/>
          <p:nvPr/>
        </p:nvSpPr>
        <p:spPr>
          <a:xfrm>
            <a:off x="611560" y="3217036"/>
            <a:ext cx="7340471" cy="369332"/>
          </a:xfrm>
          <a:prstGeom prst="rect">
            <a:avLst/>
          </a:prstGeom>
          <a:noFill/>
        </p:spPr>
        <p:txBody>
          <a:bodyPr wrap="none" rtlCol="0">
            <a:spAutoFit/>
          </a:bodyPr>
          <a:lstStyle/>
          <a:p>
            <a:r>
              <a:rPr lang="zh-CN" altLang="en-US" dirty="0" smtClean="0"/>
              <a:t>常见的腹板削弱形式有腹板中部变薄、开条形压槽或细缝、开圆孔等。</a:t>
            </a:r>
            <a:endParaRPr lang="zh-CN" altLang="en-US" dirty="0"/>
          </a:p>
        </p:txBody>
      </p:sp>
      <p:pic>
        <p:nvPicPr>
          <p:cNvPr id="9" name="图片 8"/>
          <p:cNvPicPr>
            <a:picLocks noChangeAspect="1"/>
          </p:cNvPicPr>
          <p:nvPr/>
        </p:nvPicPr>
        <p:blipFill>
          <a:blip r:embed="rId2"/>
          <a:stretch>
            <a:fillRect/>
          </a:stretch>
        </p:blipFill>
        <p:spPr>
          <a:xfrm>
            <a:off x="3860165" y="4026572"/>
            <a:ext cx="1304925" cy="1247775"/>
          </a:xfrm>
          <a:prstGeom prst="rect">
            <a:avLst/>
          </a:prstGeom>
        </p:spPr>
      </p:pic>
      <p:pic>
        <p:nvPicPr>
          <p:cNvPr id="10" name="图片 9"/>
          <p:cNvPicPr>
            <a:picLocks noChangeAspect="1"/>
          </p:cNvPicPr>
          <p:nvPr/>
        </p:nvPicPr>
        <p:blipFill>
          <a:blip r:embed="rId3"/>
          <a:stretch>
            <a:fillRect/>
          </a:stretch>
        </p:blipFill>
        <p:spPr>
          <a:xfrm>
            <a:off x="6187757" y="4017046"/>
            <a:ext cx="1314450" cy="1266825"/>
          </a:xfrm>
          <a:prstGeom prst="rect">
            <a:avLst/>
          </a:prstGeom>
        </p:spPr>
      </p:pic>
      <p:pic>
        <p:nvPicPr>
          <p:cNvPr id="11" name="图片 10"/>
          <p:cNvPicPr>
            <a:picLocks noChangeAspect="1"/>
          </p:cNvPicPr>
          <p:nvPr/>
        </p:nvPicPr>
        <p:blipFill>
          <a:blip r:embed="rId4"/>
          <a:stretch>
            <a:fillRect/>
          </a:stretch>
        </p:blipFill>
        <p:spPr>
          <a:xfrm>
            <a:off x="1523048" y="4026572"/>
            <a:ext cx="1314450" cy="1276350"/>
          </a:xfrm>
          <a:prstGeom prst="rect">
            <a:avLst/>
          </a:prstGeom>
        </p:spPr>
      </p:pic>
      <p:sp>
        <p:nvSpPr>
          <p:cNvPr id="30" name="矩形 29"/>
          <p:cNvSpPr/>
          <p:nvPr/>
        </p:nvSpPr>
        <p:spPr>
          <a:xfrm>
            <a:off x="1605734" y="5373794"/>
            <a:ext cx="1107996" cy="369332"/>
          </a:xfrm>
          <a:prstGeom prst="rect">
            <a:avLst/>
          </a:prstGeom>
        </p:spPr>
        <p:txBody>
          <a:bodyPr wrap="none">
            <a:spAutoFit/>
          </a:bodyPr>
          <a:lstStyle/>
          <a:p>
            <a:r>
              <a:rPr lang="zh-CN" altLang="en-US" dirty="0"/>
              <a:t>中部变薄</a:t>
            </a:r>
          </a:p>
        </p:txBody>
      </p:sp>
      <p:sp>
        <p:nvSpPr>
          <p:cNvPr id="31" name="矩形 30"/>
          <p:cNvSpPr/>
          <p:nvPr/>
        </p:nvSpPr>
        <p:spPr>
          <a:xfrm>
            <a:off x="3958629" y="5373794"/>
            <a:ext cx="1107996" cy="369332"/>
          </a:xfrm>
          <a:prstGeom prst="rect">
            <a:avLst/>
          </a:prstGeom>
        </p:spPr>
        <p:txBody>
          <a:bodyPr wrap="none">
            <a:spAutoFit/>
          </a:bodyPr>
          <a:lstStyle/>
          <a:p>
            <a:r>
              <a:rPr lang="zh-CN" altLang="en-US" dirty="0" smtClean="0"/>
              <a:t>条形</a:t>
            </a:r>
            <a:r>
              <a:rPr lang="zh-CN" altLang="en-US" dirty="0"/>
              <a:t>压槽</a:t>
            </a:r>
          </a:p>
        </p:txBody>
      </p:sp>
      <p:sp>
        <p:nvSpPr>
          <p:cNvPr id="32" name="矩形 31"/>
          <p:cNvSpPr/>
          <p:nvPr/>
        </p:nvSpPr>
        <p:spPr>
          <a:xfrm>
            <a:off x="6406400" y="5370655"/>
            <a:ext cx="877163" cy="369332"/>
          </a:xfrm>
          <a:prstGeom prst="rect">
            <a:avLst/>
          </a:prstGeom>
        </p:spPr>
        <p:txBody>
          <a:bodyPr wrap="none">
            <a:spAutoFit/>
          </a:bodyPr>
          <a:lstStyle/>
          <a:p>
            <a:r>
              <a:rPr lang="zh-CN" altLang="en-US" dirty="0"/>
              <a:t>开圆孔</a:t>
            </a:r>
          </a:p>
        </p:txBody>
      </p:sp>
    </p:spTree>
    <p:extLst>
      <p:ext uri="{BB962C8B-B14F-4D97-AF65-F5344CB8AC3E}">
        <p14:creationId xmlns:p14="http://schemas.microsoft.com/office/powerpoint/2010/main" val="2516994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12</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钢板剪力墙芯板削弱研究情况</a:t>
            </a:r>
            <a:endParaRPr lang="en-US" altLang="zh-CN" sz="2000" b="1" dirty="0">
              <a:ea typeface="宋体" charset="-122"/>
              <a:cs typeface="Arial" charset="0"/>
            </a:endParaRPr>
          </a:p>
        </p:txBody>
      </p:sp>
      <p:cxnSp>
        <p:nvCxnSpPr>
          <p:cNvPr id="4" name="直接连接符 3"/>
          <p:cNvCxnSpPr/>
          <p:nvPr/>
        </p:nvCxnSpPr>
        <p:spPr>
          <a:xfrm>
            <a:off x="323528" y="1133456"/>
            <a:ext cx="3456384"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23528" y="1340768"/>
            <a:ext cx="139653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b="1" dirty="0" smtClean="0"/>
              <a:t>芯板削弱</a:t>
            </a:r>
            <a:endParaRPr lang="zh-CN" altLang="en-US" b="1" dirty="0"/>
          </a:p>
        </p:txBody>
      </p:sp>
      <p:pic>
        <p:nvPicPr>
          <p:cNvPr id="15" name="Picture 28"/>
          <p:cNvPicPr/>
          <p:nvPr/>
        </p:nvPicPr>
        <p:blipFill>
          <a:blip r:embed="rId2" cstate="print">
            <a:extLst>
              <a:ext uri="{28A0092B-C50C-407E-A947-70E740481C1C}">
                <a14:useLocalDpi xmlns:a14="http://schemas.microsoft.com/office/drawing/2010/main" val="0"/>
              </a:ext>
            </a:extLst>
          </a:blip>
          <a:srcRect l="18587"/>
          <a:stretch>
            <a:fillRect/>
          </a:stretch>
        </p:blipFill>
        <p:spPr bwMode="auto">
          <a:xfrm>
            <a:off x="755576" y="4041124"/>
            <a:ext cx="2122805" cy="1630045"/>
          </a:xfrm>
          <a:prstGeom prst="rect">
            <a:avLst/>
          </a:prstGeom>
          <a:noFill/>
          <a:ln>
            <a:noFill/>
          </a:ln>
        </p:spPr>
      </p:pic>
      <p:pic>
        <p:nvPicPr>
          <p:cNvPr id="16" name="Picture 64"/>
          <p:cNvPicPr/>
          <p:nvPr/>
        </p:nvPicPr>
        <p:blipFill>
          <a:blip r:embed="rId3" cstate="print">
            <a:extLst>
              <a:ext uri="{28A0092B-C50C-407E-A947-70E740481C1C}">
                <a14:useLocalDpi xmlns:a14="http://schemas.microsoft.com/office/drawing/2010/main" val="0"/>
              </a:ext>
            </a:extLst>
          </a:blip>
          <a:srcRect l="2740" t="3558" r="3548" b="2376"/>
          <a:stretch>
            <a:fillRect/>
          </a:stretch>
        </p:blipFill>
        <p:spPr bwMode="auto">
          <a:xfrm>
            <a:off x="2988124" y="4041124"/>
            <a:ext cx="2376264" cy="1648731"/>
          </a:xfrm>
          <a:prstGeom prst="rect">
            <a:avLst/>
          </a:prstGeom>
          <a:noFill/>
          <a:ln>
            <a:noFill/>
          </a:ln>
        </p:spPr>
      </p:pic>
      <p:pic>
        <p:nvPicPr>
          <p:cNvPr id="17" name="Picture 30" descr="Macintosh HD:Users:benny_7096:Desktop:8.tiff"/>
          <p:cNvPicPr/>
          <p:nvPr/>
        </p:nvPicPr>
        <p:blipFill>
          <a:blip r:embed="rId4">
            <a:extLst>
              <a:ext uri="{28A0092B-C50C-407E-A947-70E740481C1C}">
                <a14:useLocalDpi xmlns:a14="http://schemas.microsoft.com/office/drawing/2010/main" val="0"/>
              </a:ext>
            </a:extLst>
          </a:blip>
          <a:srcRect b="4044"/>
          <a:stretch>
            <a:fillRect/>
          </a:stretch>
        </p:blipFill>
        <p:spPr bwMode="auto">
          <a:xfrm>
            <a:off x="5474130" y="4005064"/>
            <a:ext cx="993775" cy="1654540"/>
          </a:xfrm>
          <a:prstGeom prst="rect">
            <a:avLst/>
          </a:prstGeom>
          <a:noFill/>
          <a:ln>
            <a:noFill/>
          </a:ln>
        </p:spPr>
      </p:pic>
      <p:pic>
        <p:nvPicPr>
          <p:cNvPr id="18" name="Picture 31" descr="Macintosh HD:Users:benny_7096:Desktop:1.tiff"/>
          <p:cNvPicPr/>
          <p:nvPr/>
        </p:nvPicPr>
        <p:blipFill>
          <a:blip r:embed="rId5">
            <a:extLst>
              <a:ext uri="{28A0092B-C50C-407E-A947-70E740481C1C}">
                <a14:useLocalDpi xmlns:a14="http://schemas.microsoft.com/office/drawing/2010/main" val="0"/>
              </a:ext>
            </a:extLst>
          </a:blip>
          <a:srcRect/>
          <a:stretch>
            <a:fillRect/>
          </a:stretch>
        </p:blipFill>
        <p:spPr bwMode="auto">
          <a:xfrm>
            <a:off x="6638493" y="4041124"/>
            <a:ext cx="1677923" cy="1618480"/>
          </a:xfrm>
          <a:prstGeom prst="rect">
            <a:avLst/>
          </a:prstGeom>
          <a:noFill/>
          <a:ln>
            <a:noFill/>
          </a:ln>
        </p:spPr>
      </p:pic>
      <p:sp>
        <p:nvSpPr>
          <p:cNvPr id="19" name="文本框 18"/>
          <p:cNvSpPr txBox="1"/>
          <p:nvPr/>
        </p:nvSpPr>
        <p:spPr>
          <a:xfrm>
            <a:off x="611560" y="1772816"/>
            <a:ext cx="7704856" cy="2031325"/>
          </a:xfrm>
          <a:prstGeom prst="rect">
            <a:avLst/>
          </a:prstGeom>
          <a:noFill/>
        </p:spPr>
        <p:txBody>
          <a:bodyPr wrap="square" rtlCol="0">
            <a:spAutoFit/>
          </a:bodyPr>
          <a:lstStyle/>
          <a:p>
            <a:pPr algn="just"/>
            <a:r>
              <a:rPr lang="zh-CN" altLang="en-US" dirty="0" smtClean="0"/>
              <a:t>剪切钢板和钢板剪力墙都为剪切耗能构件，但芯板通过不同的削弱形式可以改变芯板的局部受</a:t>
            </a:r>
            <a:r>
              <a:rPr lang="zh-CN" altLang="en-US" dirty="0"/>
              <a:t>力机制</a:t>
            </a:r>
            <a:r>
              <a:rPr lang="zh-CN" altLang="en-US" dirty="0" smtClean="0"/>
              <a:t>。</a:t>
            </a:r>
            <a:r>
              <a:rPr lang="zh-CN" altLang="en-US" b="1" dirty="0" smtClean="0"/>
              <a:t>开</a:t>
            </a:r>
            <a:r>
              <a:rPr lang="zh-CN" altLang="en-US" b="1" dirty="0"/>
              <a:t>圆孔</a:t>
            </a:r>
            <a:r>
              <a:rPr lang="zh-CN" altLang="en-US" b="1" dirty="0" smtClean="0"/>
              <a:t>墙</a:t>
            </a:r>
            <a:r>
              <a:rPr lang="zh-CN" altLang="en-US" dirty="0" smtClean="0"/>
              <a:t>主要</a:t>
            </a:r>
            <a:r>
              <a:rPr lang="zh-CN" altLang="en-US" dirty="0"/>
              <a:t>以圆孔所在拉力带和压力带的受拉与受压轴向刚度来抵抗水平剪力和提供抗侧刚度；</a:t>
            </a:r>
            <a:r>
              <a:rPr lang="zh-CN" altLang="en-US" b="1" dirty="0"/>
              <a:t>开竖缝</a:t>
            </a:r>
            <a:r>
              <a:rPr lang="zh-CN" altLang="en-US" b="1" dirty="0" smtClean="0"/>
              <a:t>墙</a:t>
            </a:r>
            <a:r>
              <a:rPr lang="zh-CN" altLang="en-US" dirty="0" smtClean="0"/>
              <a:t>则</a:t>
            </a:r>
            <a:r>
              <a:rPr lang="zh-CN" altLang="en-US" dirty="0"/>
              <a:t>主要由缝间弯剪杆以及上中下板带的弯剪变形来提供；</a:t>
            </a:r>
            <a:r>
              <a:rPr lang="en-US" altLang="zh-CN" b="1" dirty="0"/>
              <a:t>I</a:t>
            </a:r>
            <a:r>
              <a:rPr lang="zh-CN" altLang="en-US" b="1" dirty="0"/>
              <a:t>型芯板</a:t>
            </a:r>
            <a:r>
              <a:rPr lang="zh-CN" altLang="en-US" dirty="0"/>
              <a:t>则是将芯板中部削弱成狗骨式弯剪杆，通过单个弯剪杆的变形来提供抗侧刚度和进行屈服</a:t>
            </a:r>
            <a:r>
              <a:rPr lang="zh-CN" altLang="en-US" dirty="0" smtClean="0"/>
              <a:t>耗能；</a:t>
            </a:r>
            <a:r>
              <a:rPr lang="zh-CN" altLang="en-US" b="1" dirty="0" smtClean="0"/>
              <a:t>芯</a:t>
            </a:r>
            <a:r>
              <a:rPr lang="zh-CN" altLang="en-US" b="1" dirty="0"/>
              <a:t>板上开斜槽</a:t>
            </a:r>
            <a:r>
              <a:rPr lang="zh-CN" altLang="en-US" dirty="0"/>
              <a:t>，形成斜向的轴向受力条带，利用该条带的轴向刚度和承载力，来提供刚度和进行屈服</a:t>
            </a:r>
            <a:r>
              <a:rPr lang="zh-CN" altLang="en-US" dirty="0" smtClean="0"/>
              <a:t>耗能。</a:t>
            </a:r>
            <a:endParaRPr lang="en-US" altLang="zh-CN" dirty="0" smtClean="0"/>
          </a:p>
        </p:txBody>
      </p:sp>
      <p:sp>
        <p:nvSpPr>
          <p:cNvPr id="7" name="矩形 6"/>
          <p:cNvSpPr/>
          <p:nvPr/>
        </p:nvSpPr>
        <p:spPr>
          <a:xfrm>
            <a:off x="1115504" y="5671169"/>
            <a:ext cx="1402948" cy="369332"/>
          </a:xfrm>
          <a:prstGeom prst="rect">
            <a:avLst/>
          </a:prstGeom>
        </p:spPr>
        <p:txBody>
          <a:bodyPr wrap="non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开圆洞芯板</a:t>
            </a:r>
            <a:r>
              <a:rPr lang="zh-CN" altLang="zh-CN" kern="100" dirty="0">
                <a:ea typeface="Times New Roman" panose="02020603050405020304" pitchFamily="18" charset="0"/>
              </a:rPr>
              <a:t> </a:t>
            </a:r>
            <a:endParaRPr lang="zh-CN" altLang="en-US" dirty="0"/>
          </a:p>
        </p:txBody>
      </p:sp>
      <p:sp>
        <p:nvSpPr>
          <p:cNvPr id="8" name="矩形 7"/>
          <p:cNvSpPr/>
          <p:nvPr/>
        </p:nvSpPr>
        <p:spPr>
          <a:xfrm>
            <a:off x="3506842" y="5671169"/>
            <a:ext cx="1338828" cy="369332"/>
          </a:xfrm>
          <a:prstGeom prst="rect">
            <a:avLst/>
          </a:prstGeom>
        </p:spPr>
        <p:txBody>
          <a:bodyPr wrap="non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开竖缝芯板</a:t>
            </a:r>
            <a:endParaRPr lang="zh-CN" altLang="en-US" dirty="0"/>
          </a:p>
        </p:txBody>
      </p:sp>
      <p:sp>
        <p:nvSpPr>
          <p:cNvPr id="12" name="矩形 11"/>
          <p:cNvSpPr/>
          <p:nvPr/>
        </p:nvSpPr>
        <p:spPr>
          <a:xfrm>
            <a:off x="5493963" y="5689915"/>
            <a:ext cx="954107"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型芯板</a:t>
            </a:r>
            <a:endParaRPr lang="zh-CN" altLang="en-US" dirty="0"/>
          </a:p>
        </p:txBody>
      </p:sp>
      <p:sp>
        <p:nvSpPr>
          <p:cNvPr id="13" name="矩形 12"/>
          <p:cNvSpPr/>
          <p:nvPr/>
        </p:nvSpPr>
        <p:spPr>
          <a:xfrm>
            <a:off x="6808040" y="5689855"/>
            <a:ext cx="1338828" cy="369332"/>
          </a:xfrm>
          <a:prstGeom prst="rect">
            <a:avLst/>
          </a:prstGeom>
        </p:spPr>
        <p:txBody>
          <a:bodyPr wrap="non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开斜槽芯板</a:t>
            </a:r>
            <a:endParaRPr lang="zh-CN" altLang="en-US" dirty="0"/>
          </a:p>
        </p:txBody>
      </p:sp>
    </p:spTree>
    <p:extLst>
      <p:ext uri="{BB962C8B-B14F-4D97-AF65-F5344CB8AC3E}">
        <p14:creationId xmlns:p14="http://schemas.microsoft.com/office/powerpoint/2010/main" val="4237021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13</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新型环状开孔钢板剪力墙</a:t>
            </a:r>
            <a:endParaRPr lang="en-US" altLang="zh-CN" sz="2000" b="1" dirty="0">
              <a:ea typeface="宋体" charset="-122"/>
              <a:cs typeface="Arial" charset="0"/>
            </a:endParaRPr>
          </a:p>
        </p:txBody>
      </p:sp>
      <p:cxnSp>
        <p:nvCxnSpPr>
          <p:cNvPr id="4" name="直接连接符 3"/>
          <p:cNvCxnSpPr/>
          <p:nvPr/>
        </p:nvCxnSpPr>
        <p:spPr>
          <a:xfrm>
            <a:off x="323528" y="1133456"/>
            <a:ext cx="2952328"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 name="图片 4"/>
          <p:cNvPicPr/>
          <p:nvPr/>
        </p:nvPicPr>
        <p:blipFill>
          <a:blip r:embed="rId2"/>
          <a:stretch>
            <a:fillRect/>
          </a:stretch>
        </p:blipFill>
        <p:spPr>
          <a:xfrm>
            <a:off x="338741" y="3284984"/>
            <a:ext cx="3744416" cy="2141607"/>
          </a:xfrm>
          <a:prstGeom prst="rect">
            <a:avLst/>
          </a:prstGeom>
        </p:spPr>
      </p:pic>
      <p:pic>
        <p:nvPicPr>
          <p:cNvPr id="6" name="图片 5"/>
          <p:cNvPicPr/>
          <p:nvPr/>
        </p:nvPicPr>
        <p:blipFill rotWithShape="1">
          <a:blip r:embed="rId3"/>
          <a:srcRect b="9346"/>
          <a:stretch/>
        </p:blipFill>
        <p:spPr bwMode="auto">
          <a:xfrm>
            <a:off x="3923928" y="3483044"/>
            <a:ext cx="4853725" cy="1745486"/>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矩形 6"/>
              <p:cNvSpPr/>
              <p:nvPr/>
            </p:nvSpPr>
            <p:spPr>
              <a:xfrm>
                <a:off x="361324" y="2013768"/>
                <a:ext cx="7977675" cy="923330"/>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通过调整多个不同的几何参数如</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钢板厚度</a:t>
                </a:r>
                <a14:m>
                  <m:oMath xmlns:m="http://schemas.openxmlformats.org/officeDocument/2006/math">
                    <m:sSub>
                      <m:sSubPr>
                        <m:ctrlPr>
                          <a:rPr lang="zh-CN" altLang="zh-CN" i="1" smtClean="0">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𝑤</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，圆环外半径</a:t>
                </a:r>
                <a14:m>
                  <m:oMath xmlns:m="http://schemas.openxmlformats.org/officeDocument/2006/math">
                    <m:sSub>
                      <m:sSubPr>
                        <m:ctrlPr>
                          <a:rPr lang="zh-CN" altLang="zh-CN" i="1" smtClean="0">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，圆环宽</a:t>
                </a:r>
                <a14:m>
                  <m:oMath xmlns:m="http://schemas.openxmlformats.org/officeDocument/2006/math">
                    <m:sSub>
                      <m:sSubPr>
                        <m:ctrlPr>
                          <a:rPr lang="zh-CN" altLang="zh-CN" i="1" smtClean="0">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，和连杆宽</a:t>
                </a:r>
                <a14:m>
                  <m:oMath xmlns:m="http://schemas.openxmlformats.org/officeDocument/2006/math">
                    <m:sSub>
                      <m:sSubPr>
                        <m:ctrlPr>
                          <a:rPr lang="zh-CN" altLang="zh-CN" i="1" smtClean="0">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𝑙</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，实现能够通过不同的参数组合分别调整钢板墙强度、刚度、</a:t>
                </a:r>
                <a:r>
                  <a:rPr lang="zh-CN" altLang="zh-CN" kern="100" dirty="0" smtClean="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en-US" kern="100" dirty="0" smtClean="0">
                    <a:effectLst/>
                    <a:latin typeface="Times New Roman" panose="02020603050405020304" pitchFamily="18" charset="0"/>
                    <a:ea typeface="宋体" panose="02010600030101010101" pitchFamily="2" charset="-122"/>
                    <a:cs typeface="Times New Roman" panose="02020603050405020304" pitchFamily="18" charset="0"/>
                  </a:rPr>
                  <a:t>延性</a:t>
                </a:r>
                <a:r>
                  <a:rPr lang="zh-CN" altLang="zh-CN" kern="100" dirty="0" smtClean="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从而满足不同的设计需求。</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61324" y="2013768"/>
                <a:ext cx="7977675" cy="923330"/>
              </a:xfrm>
              <a:prstGeom prst="rect">
                <a:avLst/>
              </a:prstGeom>
              <a:blipFill rotWithShape="0">
                <a:blip r:embed="rId4"/>
                <a:stretch>
                  <a:fillRect l="-611" t="-4605" b="-7895"/>
                </a:stretch>
              </a:blipFill>
            </p:spPr>
            <p:txBody>
              <a:bodyPr/>
              <a:lstStyle/>
              <a:p>
                <a:r>
                  <a:rPr lang="zh-CN" altLang="en-US">
                    <a:noFill/>
                  </a:rPr>
                  <a:t> </a:t>
                </a:r>
              </a:p>
            </p:txBody>
          </p:sp>
        </mc:Fallback>
      </mc:AlternateContent>
      <p:sp>
        <p:nvSpPr>
          <p:cNvPr id="8" name="矩形 7"/>
          <p:cNvSpPr/>
          <p:nvPr/>
        </p:nvSpPr>
        <p:spPr>
          <a:xfrm>
            <a:off x="389722" y="1454087"/>
            <a:ext cx="7640353" cy="369332"/>
          </a:xfrm>
          <a:prstGeom prst="rect">
            <a:avLst/>
          </a:prstGeom>
        </p:spPr>
        <p:txBody>
          <a:bodyPr wrap="square">
            <a:spAutoFit/>
          </a:bodyPr>
          <a:lstStyle/>
          <a:p>
            <a:pPr marL="285750" indent="-285750">
              <a:buFont typeface="Wingdings" panose="05000000000000000000" pitchFamily="2" charset="2"/>
              <a:buChar char="l"/>
            </a:pPr>
            <a:r>
              <a:rPr lang="en-US" altLang="zh-CN" kern="100" dirty="0">
                <a:latin typeface="Times New Roman" panose="02020603050405020304" pitchFamily="18" charset="0"/>
                <a:ea typeface="宋体" panose="02010600030101010101" pitchFamily="2" charset="-122"/>
              </a:rPr>
              <a:t>2013</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rPr>
              <a:t>Matthew R. </a:t>
            </a:r>
            <a:r>
              <a:rPr lang="en-US" altLang="zh-CN" dirty="0" err="1">
                <a:latin typeface="Times New Roman" panose="02020603050405020304" pitchFamily="18" charset="0"/>
                <a:ea typeface="宋体" panose="02010600030101010101" pitchFamily="2" charset="-122"/>
              </a:rPr>
              <a:t>Eatherton</a:t>
            </a:r>
            <a:r>
              <a:rPr lang="en-US" altLang="zh-CN" baseline="30000" dirty="0">
                <a:solidFill>
                  <a:srgbClr val="080000"/>
                </a:solidFill>
                <a:latin typeface="Times New Roman" panose="02020603050405020304" pitchFamily="18" charset="0"/>
                <a:ea typeface="宋体" panose="02010600030101010101" pitchFamily="2" charset="-122"/>
              </a:rPr>
              <a:t>[31, 32]</a:t>
            </a:r>
            <a:r>
              <a:rPr lang="zh-CN" altLang="zh-CN" dirty="0">
                <a:latin typeface="Times New Roman" panose="02020603050405020304" pitchFamily="18" charset="0"/>
                <a:ea typeface="宋体" panose="02010600030101010101" pitchFamily="2" charset="-122"/>
                <a:cs typeface="Times New Roman" panose="02020603050405020304" pitchFamily="18" charset="0"/>
              </a:rPr>
              <a:t>等提出一种环状开孔钢板墙</a:t>
            </a:r>
            <a:endParaRPr lang="zh-CN" altLang="en-US" dirty="0"/>
          </a:p>
        </p:txBody>
      </p:sp>
      <p:sp>
        <p:nvSpPr>
          <p:cNvPr id="9" name="矩形 8"/>
          <p:cNvSpPr/>
          <p:nvPr/>
        </p:nvSpPr>
        <p:spPr>
          <a:xfrm>
            <a:off x="668613" y="5431639"/>
            <a:ext cx="2262158"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环状开孔钢板剪力墙</a:t>
            </a:r>
            <a:endParaRPr lang="zh-CN" altLang="en-US" dirty="0"/>
          </a:p>
        </p:txBody>
      </p:sp>
      <p:sp>
        <p:nvSpPr>
          <p:cNvPr id="10" name="矩形 9"/>
          <p:cNvSpPr/>
          <p:nvPr/>
        </p:nvSpPr>
        <p:spPr>
          <a:xfrm>
            <a:off x="5102365" y="5431639"/>
            <a:ext cx="2492990" cy="369332"/>
          </a:xfrm>
          <a:prstGeom prst="rect">
            <a:avLst/>
          </a:prstGeom>
        </p:spPr>
        <p:txBody>
          <a:bodyPr wrap="non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环形结构抵抗屈曲机制</a:t>
            </a:r>
            <a:endParaRPr lang="zh-CN" altLang="en-US" dirty="0"/>
          </a:p>
        </p:txBody>
      </p:sp>
      <p:sp>
        <p:nvSpPr>
          <p:cNvPr id="11" name="文本框 10"/>
          <p:cNvSpPr txBox="1"/>
          <p:nvPr/>
        </p:nvSpPr>
        <p:spPr>
          <a:xfrm>
            <a:off x="1279803" y="3127447"/>
            <a:ext cx="6340197" cy="584775"/>
          </a:xfrm>
          <a:prstGeom prst="rect">
            <a:avLst/>
          </a:prstGeom>
          <a:solidFill>
            <a:schemeClr val="tx2">
              <a:lumMod val="20000"/>
              <a:lumOff val="80000"/>
            </a:schemeClr>
          </a:solidFill>
        </p:spPr>
        <p:txBody>
          <a:bodyPr wrap="none" rtlCol="0">
            <a:spAutoFit/>
          </a:bodyPr>
          <a:lstStyle/>
          <a:p>
            <a:r>
              <a:rPr lang="zh-CN" altLang="en-US" sz="3200" dirty="0" smtClean="0">
                <a:solidFill>
                  <a:srgbClr val="FF0000"/>
                </a:solidFill>
                <a:latin typeface="黑体" panose="02010609060101010101" pitchFamily="49" charset="-122"/>
                <a:ea typeface="黑体" panose="02010609060101010101" pitchFamily="49" charset="-122"/>
              </a:rPr>
              <a:t>剪切钢板刚度</a:t>
            </a:r>
            <a:r>
              <a:rPr lang="en-US" altLang="zh-CN" sz="3200" dirty="0" smtClean="0">
                <a:solidFill>
                  <a:srgbClr val="FF0000"/>
                </a:solidFill>
                <a:latin typeface="黑体" panose="02010609060101010101" pitchFamily="49" charset="-122"/>
                <a:ea typeface="黑体" panose="02010609060101010101" pitchFamily="49" charset="-122"/>
              </a:rPr>
              <a:t>-</a:t>
            </a:r>
            <a:r>
              <a:rPr lang="zh-CN" altLang="en-US" sz="3200" dirty="0" smtClean="0">
                <a:solidFill>
                  <a:srgbClr val="FF0000"/>
                </a:solidFill>
                <a:latin typeface="黑体" panose="02010609060101010101" pitchFamily="49" charset="-122"/>
                <a:ea typeface="黑体" panose="02010609060101010101" pitchFamily="49" charset="-122"/>
              </a:rPr>
              <a:t>强度</a:t>
            </a:r>
            <a:r>
              <a:rPr lang="en-US" altLang="zh-CN" sz="3200" dirty="0" smtClean="0">
                <a:solidFill>
                  <a:srgbClr val="FF0000"/>
                </a:solidFill>
                <a:latin typeface="黑体" panose="02010609060101010101" pitchFamily="49" charset="-122"/>
                <a:ea typeface="黑体" panose="02010609060101010101" pitchFamily="49" charset="-122"/>
              </a:rPr>
              <a:t>-</a:t>
            </a:r>
            <a:r>
              <a:rPr lang="zh-CN" altLang="en-US" sz="3200" dirty="0" smtClean="0">
                <a:solidFill>
                  <a:srgbClr val="FF0000"/>
                </a:solidFill>
                <a:latin typeface="黑体" panose="02010609060101010101" pitchFamily="49" charset="-122"/>
                <a:ea typeface="黑体" panose="02010609060101010101" pitchFamily="49" charset="-122"/>
              </a:rPr>
              <a:t>累积延性解耦</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902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14</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剪切钢板疲劳损伤机理</a:t>
            </a:r>
            <a:endParaRPr lang="en-US" altLang="zh-CN" sz="2000" b="1" dirty="0">
              <a:ea typeface="宋体" charset="-122"/>
              <a:cs typeface="Arial" charset="0"/>
            </a:endParaRPr>
          </a:p>
        </p:txBody>
      </p:sp>
      <p:cxnSp>
        <p:nvCxnSpPr>
          <p:cNvPr id="4" name="直接连接符 3"/>
          <p:cNvCxnSpPr/>
          <p:nvPr/>
        </p:nvCxnSpPr>
        <p:spPr>
          <a:xfrm>
            <a:off x="323528" y="1133456"/>
            <a:ext cx="2736304"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06151" y="1886807"/>
            <a:ext cx="646331" cy="369332"/>
          </a:xfrm>
          <a:prstGeom prst="rect">
            <a:avLst/>
          </a:prstGeom>
          <a:solidFill>
            <a:srgbClr val="00B0F0"/>
          </a:solidFill>
        </p:spPr>
        <p:txBody>
          <a:bodyPr wrap="none" rtlCol="0">
            <a:spAutoFit/>
          </a:bodyPr>
          <a:lstStyle/>
          <a:p>
            <a:r>
              <a:rPr lang="zh-CN" altLang="en-US" dirty="0" smtClean="0"/>
              <a:t>延性</a:t>
            </a:r>
            <a:endParaRPr lang="zh-CN" altLang="en-US" dirty="0"/>
          </a:p>
        </p:txBody>
      </p:sp>
      <p:sp>
        <p:nvSpPr>
          <p:cNvPr id="15" name="文本框 14"/>
          <p:cNvSpPr txBox="1"/>
          <p:nvPr/>
        </p:nvSpPr>
        <p:spPr>
          <a:xfrm>
            <a:off x="690127" y="2857983"/>
            <a:ext cx="1107996" cy="369332"/>
          </a:xfrm>
          <a:prstGeom prst="rect">
            <a:avLst/>
          </a:prstGeom>
          <a:solidFill>
            <a:srgbClr val="00B0F0"/>
          </a:solidFill>
        </p:spPr>
        <p:txBody>
          <a:bodyPr wrap="none" rtlCol="0">
            <a:spAutoFit/>
          </a:bodyPr>
          <a:lstStyle/>
          <a:p>
            <a:r>
              <a:rPr lang="zh-CN" altLang="en-US" dirty="0" smtClean="0"/>
              <a:t>耗能能力</a:t>
            </a:r>
            <a:endParaRPr lang="zh-CN" altLang="en-US" dirty="0"/>
          </a:p>
        </p:txBody>
      </p:sp>
      <p:sp>
        <p:nvSpPr>
          <p:cNvPr id="19" name="矩形 18"/>
          <p:cNvSpPr/>
          <p:nvPr/>
        </p:nvSpPr>
        <p:spPr>
          <a:xfrm>
            <a:off x="683568" y="1772816"/>
            <a:ext cx="1107996" cy="1584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1986271" y="2387019"/>
            <a:ext cx="718252" cy="355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795083" y="2384920"/>
            <a:ext cx="1107996" cy="369332"/>
          </a:xfrm>
          <a:prstGeom prst="rect">
            <a:avLst/>
          </a:prstGeom>
          <a:noFill/>
        </p:spPr>
        <p:txBody>
          <a:bodyPr wrap="none" rtlCol="0">
            <a:spAutoFit/>
          </a:bodyPr>
          <a:lstStyle/>
          <a:p>
            <a:r>
              <a:rPr lang="zh-CN" altLang="en-US" dirty="0" smtClean="0"/>
              <a:t>试验研究</a:t>
            </a:r>
            <a:endParaRPr lang="zh-CN" altLang="en-US" dirty="0"/>
          </a:p>
        </p:txBody>
      </p:sp>
      <p:sp>
        <p:nvSpPr>
          <p:cNvPr id="22" name="矩形 21"/>
          <p:cNvSpPr/>
          <p:nvPr/>
        </p:nvSpPr>
        <p:spPr>
          <a:xfrm>
            <a:off x="4211960" y="2255328"/>
            <a:ext cx="4176464" cy="707886"/>
          </a:xfrm>
          <a:prstGeom prst="rect">
            <a:avLst/>
          </a:prstGeom>
        </p:spPr>
        <p:txBody>
          <a:bodyPr wrap="square">
            <a:spAutoFit/>
          </a:bodyPr>
          <a:lstStyle/>
          <a:p>
            <a:r>
              <a:rPr lang="zh-CN" altLang="en-US" sz="2000" b="1" dirty="0" smtClean="0">
                <a:solidFill>
                  <a:srgbClr val="FF0000"/>
                </a:solidFill>
              </a:rPr>
              <a:t>只能确定最终破坏情况，损伤过程及机理</a:t>
            </a:r>
            <a:r>
              <a:rPr lang="zh-CN" altLang="en-US" sz="2000" b="1" dirty="0">
                <a:solidFill>
                  <a:srgbClr val="FF0000"/>
                </a:solidFill>
              </a:rPr>
              <a:t>不够明确</a:t>
            </a:r>
            <a:endParaRPr lang="zh-CN" altLang="en-US" sz="2000" b="1" dirty="0">
              <a:solidFill>
                <a:srgbClr val="FF0000"/>
              </a:solidFill>
            </a:endParaRPr>
          </a:p>
        </p:txBody>
      </p:sp>
      <p:sp>
        <p:nvSpPr>
          <p:cNvPr id="23" name="文本框 22"/>
          <p:cNvSpPr txBox="1"/>
          <p:nvPr/>
        </p:nvSpPr>
        <p:spPr>
          <a:xfrm>
            <a:off x="1279803" y="4237399"/>
            <a:ext cx="6340197" cy="584775"/>
          </a:xfrm>
          <a:prstGeom prst="rect">
            <a:avLst/>
          </a:prstGeom>
          <a:solidFill>
            <a:schemeClr val="tx2">
              <a:lumMod val="20000"/>
              <a:lumOff val="80000"/>
            </a:schemeClr>
          </a:solidFill>
        </p:spPr>
        <p:txBody>
          <a:bodyPr wrap="none" rtlCol="0">
            <a:spAutoFit/>
          </a:bodyPr>
          <a:lstStyle/>
          <a:p>
            <a:r>
              <a:rPr lang="zh-CN" altLang="en-US" sz="3200" dirty="0" smtClean="0">
                <a:solidFill>
                  <a:srgbClr val="FF0000"/>
                </a:solidFill>
                <a:latin typeface="黑体" panose="02010609060101010101" pitchFamily="49" charset="-122"/>
                <a:ea typeface="黑体" panose="02010609060101010101" pitchFamily="49" charset="-122"/>
              </a:rPr>
              <a:t>试验过程通过声发射进行全程监测</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789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61F44B7-D2C0-4B25-86F2-98975BA3EE30}" type="slidenum">
              <a:rPr lang="zh-CN" altLang="en-US" smtClean="0"/>
              <a:pPr>
                <a:defRPr/>
              </a:pPr>
              <a:t>15</a:t>
            </a:fld>
            <a:endParaRPr lang="zh-CN" altLang="en-US" sz="1800">
              <a:solidFill>
                <a:schemeClr val="tx1"/>
              </a:solidFill>
              <a:ea typeface="宋体" pitchFamily="2" charset="-122"/>
            </a:endParaRPr>
          </a:p>
        </p:txBody>
      </p:sp>
      <p:sp>
        <p:nvSpPr>
          <p:cNvPr id="4" name="TextBox 10"/>
          <p:cNvSpPr>
            <a:spLocks noChangeArrowheads="1"/>
          </p:cNvSpPr>
          <p:nvPr/>
        </p:nvSpPr>
        <p:spPr bwMode="auto">
          <a:xfrm>
            <a:off x="1187624" y="1680448"/>
            <a:ext cx="306034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课题背景</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tx1">
                    <a:lumMod val="75000"/>
                    <a:lumOff val="25000"/>
                  </a:schemeClr>
                </a:solidFill>
              </a:rPr>
              <a:t>研究</a:t>
            </a:r>
            <a:r>
              <a:rPr lang="zh-CN" altLang="en-US" sz="2400" dirty="0">
                <a:solidFill>
                  <a:schemeClr val="tx1">
                    <a:lumMod val="75000"/>
                    <a:lumOff val="25000"/>
                  </a:schemeClr>
                </a:solidFill>
              </a:rPr>
              <a:t>现状</a:t>
            </a:r>
            <a:endParaRPr lang="en-US" altLang="zh-CN" sz="2400" dirty="0" smtClean="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研究目的及创新点</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研究方案</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工作计划</a:t>
            </a:r>
            <a:endParaRPr lang="en-US" altLang="zh-CN" sz="2400" dirty="0" smtClean="0">
              <a:solidFill>
                <a:schemeClr val="bg1">
                  <a:lumMod val="75000"/>
                </a:schemeClr>
              </a:solidFill>
            </a:endParaRPr>
          </a:p>
        </p:txBody>
      </p:sp>
      <p:sp>
        <p:nvSpPr>
          <p:cNvPr id="5" name="矩形 4"/>
          <p:cNvSpPr/>
          <p:nvPr/>
        </p:nvSpPr>
        <p:spPr>
          <a:xfrm>
            <a:off x="4130622" y="1484784"/>
            <a:ext cx="4572000" cy="1785104"/>
          </a:xfrm>
          <a:prstGeom prst="rect">
            <a:avLst/>
          </a:prstGeom>
        </p:spPr>
        <p:txBody>
          <a:bodyPr>
            <a:spAutoFit/>
          </a:bodyPr>
          <a:lstStyle/>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软钢阻尼器</a:t>
            </a:r>
            <a:endParaRPr lang="en-US" altLang="zh-CN" sz="2000" b="1" dirty="0" smtClean="0">
              <a:solidFill>
                <a:schemeClr val="bg1">
                  <a:lumMod val="75000"/>
                </a:schemeClr>
              </a:solidFill>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剪切</a:t>
            </a:r>
            <a:r>
              <a:rPr lang="zh-CN" altLang="en-US" sz="2000" b="1" dirty="0" smtClean="0">
                <a:solidFill>
                  <a:schemeClr val="bg1">
                    <a:lumMod val="75000"/>
                  </a:schemeClr>
                </a:solidFill>
                <a:ea typeface="宋体" charset="-122"/>
                <a:cs typeface="Arial" charset="0"/>
              </a:rPr>
              <a:t>钢板</a:t>
            </a:r>
            <a:endParaRPr lang="en-US" altLang="zh-CN" sz="2000" b="1" dirty="0" smtClean="0">
              <a:solidFill>
                <a:schemeClr val="bg1">
                  <a:lumMod val="75000"/>
                </a:schemeClr>
              </a:solidFill>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ea typeface="宋体" charset="-122"/>
                <a:cs typeface="Arial" charset="0"/>
              </a:rPr>
              <a:t>声发射检测技术</a:t>
            </a:r>
            <a:endParaRPr lang="en-US" altLang="zh-CN" sz="2000" b="1" dirty="0" smtClean="0">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微观机制模型</a:t>
            </a:r>
            <a:endParaRPr lang="en-US" altLang="zh-CN" sz="2000" b="1" dirty="0">
              <a:solidFill>
                <a:schemeClr val="bg1">
                  <a:lumMod val="75000"/>
                </a:schemeClr>
              </a:solidFill>
              <a:ea typeface="宋体" charset="-122"/>
              <a:cs typeface="Arial" charset="0"/>
            </a:endParaRPr>
          </a:p>
        </p:txBody>
      </p:sp>
      <p:cxnSp>
        <p:nvCxnSpPr>
          <p:cNvPr id="6" name="直接连接符 5"/>
          <p:cNvCxnSpPr/>
          <p:nvPr/>
        </p:nvCxnSpPr>
        <p:spPr>
          <a:xfrm flipV="1">
            <a:off x="2906486" y="2587808"/>
            <a:ext cx="129614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355976" y="1556792"/>
            <a:ext cx="0"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408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16</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声发射检测技术原理</a:t>
            </a:r>
            <a:endParaRPr lang="en-US" altLang="zh-CN" sz="2000" b="1" dirty="0">
              <a:ea typeface="宋体" charset="-122"/>
              <a:cs typeface="Arial" charset="0"/>
            </a:endParaRPr>
          </a:p>
        </p:txBody>
      </p:sp>
      <p:cxnSp>
        <p:nvCxnSpPr>
          <p:cNvPr id="4" name="直接连接符 3"/>
          <p:cNvCxnSpPr/>
          <p:nvPr/>
        </p:nvCxnSpPr>
        <p:spPr>
          <a:xfrm>
            <a:off x="323528" y="1133456"/>
            <a:ext cx="2448272"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6" name="Group 4"/>
          <p:cNvGrpSpPr>
            <a:grpSpLocks/>
          </p:cNvGrpSpPr>
          <p:nvPr/>
        </p:nvGrpSpPr>
        <p:grpSpPr bwMode="auto">
          <a:xfrm>
            <a:off x="449987" y="2780928"/>
            <a:ext cx="4324350" cy="2441575"/>
            <a:chOff x="73" y="2014"/>
            <a:chExt cx="2724" cy="1538"/>
          </a:xfrm>
        </p:grpSpPr>
        <p:sp>
          <p:nvSpPr>
            <p:cNvPr id="7" name="Freeform 5"/>
            <p:cNvSpPr>
              <a:spLocks/>
            </p:cNvSpPr>
            <p:nvPr/>
          </p:nvSpPr>
          <p:spPr bwMode="auto">
            <a:xfrm>
              <a:off x="1155" y="2014"/>
              <a:ext cx="698" cy="432"/>
            </a:xfrm>
            <a:custGeom>
              <a:avLst/>
              <a:gdLst>
                <a:gd name="T0" fmla="*/ 0 w 2064"/>
                <a:gd name="T1" fmla="*/ 1 h 816"/>
                <a:gd name="T2" fmla="*/ 0 w 2064"/>
                <a:gd name="T3" fmla="*/ 1 h 816"/>
                <a:gd name="T4" fmla="*/ 0 w 2064"/>
                <a:gd name="T5" fmla="*/ 1 h 816"/>
                <a:gd name="T6" fmla="*/ 0 w 2064"/>
                <a:gd name="T7" fmla="*/ 2 h 816"/>
                <a:gd name="T8" fmla="*/ 0 w 2064"/>
                <a:gd name="T9" fmla="*/ 1 h 816"/>
                <a:gd name="T10" fmla="*/ 0 w 2064"/>
                <a:gd name="T11" fmla="*/ 2 h 816"/>
                <a:gd name="T12" fmla="*/ 0 w 2064"/>
                <a:gd name="T13" fmla="*/ 1 h 816"/>
                <a:gd name="T14" fmla="*/ 0 w 2064"/>
                <a:gd name="T15" fmla="*/ 1 h 816"/>
                <a:gd name="T16" fmla="*/ 0 w 2064"/>
                <a:gd name="T17" fmla="*/ 2 h 816"/>
                <a:gd name="T18" fmla="*/ 0 w 2064"/>
                <a:gd name="T19" fmla="*/ 2 h 816"/>
                <a:gd name="T20" fmla="*/ 0 w 2064"/>
                <a:gd name="T21" fmla="*/ 1 h 816"/>
                <a:gd name="T22" fmla="*/ 0 w 2064"/>
                <a:gd name="T23" fmla="*/ 2 h 816"/>
                <a:gd name="T24" fmla="*/ 0 w 2064"/>
                <a:gd name="T25" fmla="*/ 1 h 816"/>
                <a:gd name="T26" fmla="*/ 0 w 2064"/>
                <a:gd name="T27" fmla="*/ 2 h 816"/>
                <a:gd name="T28" fmla="*/ 0 w 2064"/>
                <a:gd name="T29" fmla="*/ 1 h 816"/>
                <a:gd name="T30" fmla="*/ 0 w 2064"/>
                <a:gd name="T31" fmla="*/ 2 h 816"/>
                <a:gd name="T32" fmla="*/ 0 w 2064"/>
                <a:gd name="T33" fmla="*/ 1 h 816"/>
                <a:gd name="T34" fmla="*/ 0 w 2064"/>
                <a:gd name="T35" fmla="*/ 1 h 8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4"/>
                <a:gd name="T55" fmla="*/ 0 h 816"/>
                <a:gd name="T56" fmla="*/ 2064 w 2064"/>
                <a:gd name="T57" fmla="*/ 816 h 8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4" h="816">
                  <a:moveTo>
                    <a:pt x="0" y="368"/>
                  </a:moveTo>
                  <a:cubicBezTo>
                    <a:pt x="112" y="372"/>
                    <a:pt x="224" y="376"/>
                    <a:pt x="288" y="368"/>
                  </a:cubicBezTo>
                  <a:cubicBezTo>
                    <a:pt x="352" y="360"/>
                    <a:pt x="360" y="296"/>
                    <a:pt x="384" y="320"/>
                  </a:cubicBezTo>
                  <a:cubicBezTo>
                    <a:pt x="408" y="344"/>
                    <a:pt x="408" y="544"/>
                    <a:pt x="432" y="512"/>
                  </a:cubicBezTo>
                  <a:cubicBezTo>
                    <a:pt x="456" y="480"/>
                    <a:pt x="504" y="96"/>
                    <a:pt x="528" y="128"/>
                  </a:cubicBezTo>
                  <a:cubicBezTo>
                    <a:pt x="552" y="160"/>
                    <a:pt x="560" y="704"/>
                    <a:pt x="576" y="704"/>
                  </a:cubicBezTo>
                  <a:cubicBezTo>
                    <a:pt x="592" y="704"/>
                    <a:pt x="608" y="232"/>
                    <a:pt x="624" y="128"/>
                  </a:cubicBezTo>
                  <a:cubicBezTo>
                    <a:pt x="640" y="24"/>
                    <a:pt x="664" y="0"/>
                    <a:pt x="672" y="80"/>
                  </a:cubicBezTo>
                  <a:cubicBezTo>
                    <a:pt x="680" y="160"/>
                    <a:pt x="664" y="496"/>
                    <a:pt x="672" y="608"/>
                  </a:cubicBezTo>
                  <a:cubicBezTo>
                    <a:pt x="680" y="720"/>
                    <a:pt x="704" y="816"/>
                    <a:pt x="720" y="752"/>
                  </a:cubicBezTo>
                  <a:cubicBezTo>
                    <a:pt x="736" y="688"/>
                    <a:pt x="752" y="256"/>
                    <a:pt x="768" y="224"/>
                  </a:cubicBezTo>
                  <a:cubicBezTo>
                    <a:pt x="784" y="192"/>
                    <a:pt x="800" y="552"/>
                    <a:pt x="816" y="560"/>
                  </a:cubicBezTo>
                  <a:cubicBezTo>
                    <a:pt x="832" y="568"/>
                    <a:pt x="848" y="288"/>
                    <a:pt x="864" y="272"/>
                  </a:cubicBezTo>
                  <a:cubicBezTo>
                    <a:pt x="880" y="256"/>
                    <a:pt x="896" y="456"/>
                    <a:pt x="912" y="464"/>
                  </a:cubicBezTo>
                  <a:cubicBezTo>
                    <a:pt x="928" y="472"/>
                    <a:pt x="944" y="328"/>
                    <a:pt x="960" y="320"/>
                  </a:cubicBezTo>
                  <a:cubicBezTo>
                    <a:pt x="976" y="312"/>
                    <a:pt x="928" y="408"/>
                    <a:pt x="1008" y="416"/>
                  </a:cubicBezTo>
                  <a:cubicBezTo>
                    <a:pt x="1088" y="424"/>
                    <a:pt x="1264" y="376"/>
                    <a:pt x="1440" y="368"/>
                  </a:cubicBezTo>
                  <a:cubicBezTo>
                    <a:pt x="1616" y="360"/>
                    <a:pt x="1952" y="368"/>
                    <a:pt x="2064" y="368"/>
                  </a:cubicBezTo>
                </a:path>
              </a:pathLst>
            </a:custGeom>
            <a:solidFill>
              <a:schemeClr val="bg1"/>
            </a:solidFill>
            <a:ln w="28575">
              <a:solidFill>
                <a:schemeClr val="tx1"/>
              </a:solidFill>
              <a:round/>
              <a:headEnd/>
              <a:tailEnd type="triangle" w="med" len="me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6"/>
            <p:cNvSpPr>
              <a:spLocks noChangeShapeType="1"/>
            </p:cNvSpPr>
            <p:nvPr/>
          </p:nvSpPr>
          <p:spPr bwMode="auto">
            <a:xfrm>
              <a:off x="1205" y="2217"/>
              <a:ext cx="548"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7"/>
            <p:cNvSpPr>
              <a:spLocks noChangeShapeType="1"/>
            </p:cNvSpPr>
            <p:nvPr/>
          </p:nvSpPr>
          <p:spPr bwMode="auto">
            <a:xfrm>
              <a:off x="1155" y="2014"/>
              <a:ext cx="0" cy="432"/>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8"/>
            <p:cNvSpPr>
              <a:spLocks noChangeArrowheads="1"/>
            </p:cNvSpPr>
            <p:nvPr/>
          </p:nvSpPr>
          <p:spPr bwMode="auto">
            <a:xfrm>
              <a:off x="697" y="3168"/>
              <a:ext cx="816" cy="384"/>
            </a:xfrm>
            <a:prstGeom prst="rect">
              <a:avLst/>
            </a:prstGeom>
            <a:solidFill>
              <a:srgbClr val="EAEAEA"/>
            </a:solidFill>
            <a:ln w="9525">
              <a:miter lim="800000"/>
              <a:headEnd/>
              <a:tailEnd/>
            </a:ln>
            <a:scene3d>
              <a:camera prst="legacyObliqueTopRight"/>
              <a:lightRig rig="legacyFlat3" dir="b"/>
            </a:scene3d>
            <a:sp3d extrusionH="1801800" prstMaterial="legacyMatte">
              <a:bevelT w="13500" h="13500" prst="angle"/>
              <a:bevelB w="13500" h="13500" prst="angle"/>
              <a:extrusionClr>
                <a:srgbClr val="EAEAEA"/>
              </a:extrusionClr>
              <a:contourClr>
                <a:srgbClr val="EAEAEA"/>
              </a:contourClr>
            </a:sp3d>
          </p:spPr>
          <p:txBody>
            <a:bodyPr wrap="none" anchor="ctr">
              <a:flatTx/>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9"/>
            <p:cNvSpPr>
              <a:spLocks/>
            </p:cNvSpPr>
            <p:nvPr/>
          </p:nvSpPr>
          <p:spPr bwMode="auto">
            <a:xfrm>
              <a:off x="1033" y="3456"/>
              <a:ext cx="192" cy="56"/>
            </a:xfrm>
            <a:custGeom>
              <a:avLst/>
              <a:gdLst>
                <a:gd name="T0" fmla="*/ 0 w 192"/>
                <a:gd name="T1" fmla="*/ 48 h 56"/>
                <a:gd name="T2" fmla="*/ 96 w 192"/>
                <a:gd name="T3" fmla="*/ 48 h 56"/>
                <a:gd name="T4" fmla="*/ 144 w 192"/>
                <a:gd name="T5" fmla="*/ 0 h 56"/>
                <a:gd name="T6" fmla="*/ 192 w 192"/>
                <a:gd name="T7" fmla="*/ 48 h 56"/>
                <a:gd name="T8" fmla="*/ 0 60000 65536"/>
                <a:gd name="T9" fmla="*/ 0 60000 65536"/>
                <a:gd name="T10" fmla="*/ 0 60000 65536"/>
                <a:gd name="T11" fmla="*/ 0 60000 65536"/>
                <a:gd name="T12" fmla="*/ 0 w 192"/>
                <a:gd name="T13" fmla="*/ 0 h 56"/>
                <a:gd name="T14" fmla="*/ 192 w 192"/>
                <a:gd name="T15" fmla="*/ 56 h 56"/>
              </a:gdLst>
              <a:ahLst/>
              <a:cxnLst>
                <a:cxn ang="T8">
                  <a:pos x="T0" y="T1"/>
                </a:cxn>
                <a:cxn ang="T9">
                  <a:pos x="T2" y="T3"/>
                </a:cxn>
                <a:cxn ang="T10">
                  <a:pos x="T4" y="T5"/>
                </a:cxn>
                <a:cxn ang="T11">
                  <a:pos x="T6" y="T7"/>
                </a:cxn>
              </a:cxnLst>
              <a:rect l="T12" t="T13" r="T14" b="T15"/>
              <a:pathLst>
                <a:path w="192" h="56">
                  <a:moveTo>
                    <a:pt x="0" y="48"/>
                  </a:moveTo>
                  <a:cubicBezTo>
                    <a:pt x="36" y="52"/>
                    <a:pt x="72" y="56"/>
                    <a:pt x="96" y="48"/>
                  </a:cubicBezTo>
                  <a:cubicBezTo>
                    <a:pt x="120" y="40"/>
                    <a:pt x="128" y="0"/>
                    <a:pt x="144" y="0"/>
                  </a:cubicBezTo>
                  <a:cubicBezTo>
                    <a:pt x="160" y="0"/>
                    <a:pt x="176" y="24"/>
                    <a:pt x="192" y="48"/>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WordArt 10"/>
            <p:cNvSpPr>
              <a:spLocks noChangeArrowheads="1" noChangeShapeType="1" noTextEdit="1"/>
            </p:cNvSpPr>
            <p:nvPr/>
          </p:nvSpPr>
          <p:spPr bwMode="auto">
            <a:xfrm>
              <a:off x="121" y="3360"/>
              <a:ext cx="402" cy="162"/>
            </a:xfrm>
            <a:prstGeom prst="rect">
              <a:avLst/>
            </a:prstGeom>
          </p:spPr>
          <p:txBody>
            <a:bodyPr wrap="none" fromWordArt="1">
              <a:prstTxWarp prst="textPlain">
                <a:avLst>
                  <a:gd name="adj" fmla="val 50000"/>
                </a:avLst>
              </a:prstTxWarp>
            </a:bodyPr>
            <a:lstStyle/>
            <a:p>
              <a:pPr algn="ctr"/>
              <a:r>
                <a:rPr lang="en-GB" altLang="zh-CN" sz="1400" kern="10">
                  <a:ln w="9525">
                    <a:solidFill>
                      <a:srgbClr val="000000"/>
                    </a:solidFill>
                    <a:round/>
                    <a:headEnd/>
                    <a:tailEnd/>
                  </a:ln>
                  <a:solidFill>
                    <a:schemeClr val="bg2"/>
                  </a:solidFill>
                  <a:latin typeface="Arial Black" panose="020B0A04020102020204" pitchFamily="34" charset="0"/>
                </a:rPr>
                <a:t>Stress</a:t>
              </a:r>
              <a:endParaRPr lang="zh-CN" altLang="en-US" sz="1400" kern="10">
                <a:ln w="9525">
                  <a:solidFill>
                    <a:srgbClr val="000000"/>
                  </a:solidFill>
                  <a:round/>
                  <a:headEnd/>
                  <a:tailEnd/>
                </a:ln>
                <a:solidFill>
                  <a:schemeClr val="bg2"/>
                </a:solidFill>
                <a:latin typeface="Arial Black" panose="020B0A04020102020204" pitchFamily="34" charset="0"/>
              </a:endParaRPr>
            </a:p>
          </p:txBody>
        </p:sp>
        <p:sp>
          <p:nvSpPr>
            <p:cNvPr id="13" name="AutoShape 11"/>
            <p:cNvSpPr>
              <a:spLocks noChangeArrowheads="1"/>
            </p:cNvSpPr>
            <p:nvPr/>
          </p:nvSpPr>
          <p:spPr bwMode="auto">
            <a:xfrm rot="10800000">
              <a:off x="73" y="3168"/>
              <a:ext cx="480" cy="14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EAEAEA"/>
            </a:solidFill>
            <a:ln w="9525">
              <a:solidFill>
                <a:schemeClr val="tx1"/>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AutoShape 12"/>
            <p:cNvSpPr>
              <a:spLocks noChangeArrowheads="1"/>
            </p:cNvSpPr>
            <p:nvPr/>
          </p:nvSpPr>
          <p:spPr bwMode="auto">
            <a:xfrm>
              <a:off x="1801" y="3216"/>
              <a:ext cx="480" cy="14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EAEAEA"/>
            </a:solidFill>
            <a:ln w="9525">
              <a:solidFill>
                <a:schemeClr val="tx1"/>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Arc 13"/>
            <p:cNvSpPr>
              <a:spLocks/>
            </p:cNvSpPr>
            <p:nvPr/>
          </p:nvSpPr>
          <p:spPr bwMode="auto">
            <a:xfrm flipH="1">
              <a:off x="841" y="3264"/>
              <a:ext cx="528" cy="238"/>
            </a:xfrm>
            <a:custGeom>
              <a:avLst/>
              <a:gdLst>
                <a:gd name="T0" fmla="*/ 0 w 43200"/>
                <a:gd name="T1" fmla="*/ 0 h 22147"/>
                <a:gd name="T2" fmla="*/ 0 w 43200"/>
                <a:gd name="T3" fmla="*/ 0 h 22147"/>
                <a:gd name="T4" fmla="*/ 0 w 43200"/>
                <a:gd name="T5" fmla="*/ 0 h 22147"/>
                <a:gd name="T6" fmla="*/ 0 60000 65536"/>
                <a:gd name="T7" fmla="*/ 0 60000 65536"/>
                <a:gd name="T8" fmla="*/ 0 60000 65536"/>
                <a:gd name="T9" fmla="*/ 0 w 43200"/>
                <a:gd name="T10" fmla="*/ 0 h 22147"/>
                <a:gd name="T11" fmla="*/ 43200 w 43200"/>
                <a:gd name="T12" fmla="*/ 22147 h 22147"/>
              </a:gdLst>
              <a:ahLst/>
              <a:cxnLst>
                <a:cxn ang="T6">
                  <a:pos x="T0" y="T1"/>
                </a:cxn>
                <a:cxn ang="T7">
                  <a:pos x="T2" y="T3"/>
                </a:cxn>
                <a:cxn ang="T8">
                  <a:pos x="T4" y="T5"/>
                </a:cxn>
              </a:cxnLst>
              <a:rect l="T9" t="T10" r="T11" b="T12"/>
              <a:pathLst>
                <a:path w="43200" h="22147" fill="none" extrusionOk="0">
                  <a:moveTo>
                    <a:pt x="4" y="22062"/>
                  </a:moveTo>
                  <a:cubicBezTo>
                    <a:pt x="1" y="21908"/>
                    <a:pt x="0" y="21754"/>
                    <a:pt x="0" y="21600"/>
                  </a:cubicBezTo>
                  <a:cubicBezTo>
                    <a:pt x="0" y="9670"/>
                    <a:pt x="9670" y="0"/>
                    <a:pt x="21600" y="0"/>
                  </a:cubicBezTo>
                  <a:cubicBezTo>
                    <a:pt x="33529" y="0"/>
                    <a:pt x="43200" y="9670"/>
                    <a:pt x="43200" y="21600"/>
                  </a:cubicBezTo>
                  <a:cubicBezTo>
                    <a:pt x="43200" y="21782"/>
                    <a:pt x="43197" y="21964"/>
                    <a:pt x="43193" y="22147"/>
                  </a:cubicBezTo>
                </a:path>
                <a:path w="43200" h="22147" stroke="0" extrusionOk="0">
                  <a:moveTo>
                    <a:pt x="4" y="22062"/>
                  </a:moveTo>
                  <a:cubicBezTo>
                    <a:pt x="1" y="21908"/>
                    <a:pt x="0" y="21754"/>
                    <a:pt x="0" y="21600"/>
                  </a:cubicBezTo>
                  <a:cubicBezTo>
                    <a:pt x="0" y="9670"/>
                    <a:pt x="9670" y="0"/>
                    <a:pt x="21600" y="0"/>
                  </a:cubicBezTo>
                  <a:cubicBezTo>
                    <a:pt x="33529" y="0"/>
                    <a:pt x="43200" y="9670"/>
                    <a:pt x="43200" y="21600"/>
                  </a:cubicBezTo>
                  <a:cubicBezTo>
                    <a:pt x="43200" y="21782"/>
                    <a:pt x="43197" y="21964"/>
                    <a:pt x="43193" y="22147"/>
                  </a:cubicBezTo>
                  <a:lnTo>
                    <a:pt x="21600" y="21600"/>
                  </a:ln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Arc 14"/>
            <p:cNvSpPr>
              <a:spLocks/>
            </p:cNvSpPr>
            <p:nvPr/>
          </p:nvSpPr>
          <p:spPr bwMode="auto">
            <a:xfrm flipH="1">
              <a:off x="937" y="3360"/>
              <a:ext cx="383" cy="143"/>
            </a:xfrm>
            <a:custGeom>
              <a:avLst/>
              <a:gdLst>
                <a:gd name="T0" fmla="*/ 0 w 43200"/>
                <a:gd name="T1" fmla="*/ 0 h 22335"/>
                <a:gd name="T2" fmla="*/ 0 w 43200"/>
                <a:gd name="T3" fmla="*/ 0 h 22335"/>
                <a:gd name="T4" fmla="*/ 0 w 43200"/>
                <a:gd name="T5" fmla="*/ 0 h 22335"/>
                <a:gd name="T6" fmla="*/ 0 60000 65536"/>
                <a:gd name="T7" fmla="*/ 0 60000 65536"/>
                <a:gd name="T8" fmla="*/ 0 60000 65536"/>
                <a:gd name="T9" fmla="*/ 0 w 43200"/>
                <a:gd name="T10" fmla="*/ 0 h 22335"/>
                <a:gd name="T11" fmla="*/ 43200 w 43200"/>
                <a:gd name="T12" fmla="*/ 22335 h 22335"/>
              </a:gdLst>
              <a:ahLst/>
              <a:cxnLst>
                <a:cxn ang="T6">
                  <a:pos x="T0" y="T1"/>
                </a:cxn>
                <a:cxn ang="T7">
                  <a:pos x="T2" y="T3"/>
                </a:cxn>
                <a:cxn ang="T8">
                  <a:pos x="T4" y="T5"/>
                </a:cxn>
              </a:cxnLst>
              <a:rect l="T9" t="T10" r="T11" b="T12"/>
              <a:pathLst>
                <a:path w="43200" h="22335" fill="none" extrusionOk="0">
                  <a:moveTo>
                    <a:pt x="12" y="22334"/>
                  </a:moveTo>
                  <a:cubicBezTo>
                    <a:pt x="4" y="22090"/>
                    <a:pt x="0" y="21845"/>
                    <a:pt x="0" y="21600"/>
                  </a:cubicBezTo>
                  <a:cubicBezTo>
                    <a:pt x="0" y="9670"/>
                    <a:pt x="9670" y="0"/>
                    <a:pt x="21600" y="0"/>
                  </a:cubicBezTo>
                  <a:cubicBezTo>
                    <a:pt x="33529" y="-1"/>
                    <a:pt x="43199" y="9670"/>
                    <a:pt x="43200" y="21599"/>
                  </a:cubicBezTo>
                </a:path>
                <a:path w="43200" h="22335" stroke="0" extrusionOk="0">
                  <a:moveTo>
                    <a:pt x="12" y="22334"/>
                  </a:moveTo>
                  <a:cubicBezTo>
                    <a:pt x="4" y="22090"/>
                    <a:pt x="0" y="21845"/>
                    <a:pt x="0" y="21600"/>
                  </a:cubicBezTo>
                  <a:cubicBezTo>
                    <a:pt x="0" y="9670"/>
                    <a:pt x="9670" y="0"/>
                    <a:pt x="21600" y="0"/>
                  </a:cubicBezTo>
                  <a:cubicBezTo>
                    <a:pt x="33529" y="-1"/>
                    <a:pt x="43199" y="9670"/>
                    <a:pt x="43200" y="21599"/>
                  </a:cubicBezTo>
                  <a:lnTo>
                    <a:pt x="21600" y="21600"/>
                  </a:ln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rc 15"/>
            <p:cNvSpPr>
              <a:spLocks/>
            </p:cNvSpPr>
            <p:nvPr/>
          </p:nvSpPr>
          <p:spPr bwMode="auto">
            <a:xfrm flipH="1">
              <a:off x="745" y="3216"/>
              <a:ext cx="720" cy="238"/>
            </a:xfrm>
            <a:custGeom>
              <a:avLst/>
              <a:gdLst>
                <a:gd name="T0" fmla="*/ 0 w 43200"/>
                <a:gd name="T1" fmla="*/ 0 h 22147"/>
                <a:gd name="T2" fmla="*/ 0 w 43200"/>
                <a:gd name="T3" fmla="*/ 0 h 22147"/>
                <a:gd name="T4" fmla="*/ 0 w 43200"/>
                <a:gd name="T5" fmla="*/ 0 h 22147"/>
                <a:gd name="T6" fmla="*/ 0 60000 65536"/>
                <a:gd name="T7" fmla="*/ 0 60000 65536"/>
                <a:gd name="T8" fmla="*/ 0 60000 65536"/>
                <a:gd name="T9" fmla="*/ 0 w 43200"/>
                <a:gd name="T10" fmla="*/ 0 h 22147"/>
                <a:gd name="T11" fmla="*/ 43200 w 43200"/>
                <a:gd name="T12" fmla="*/ 22147 h 22147"/>
              </a:gdLst>
              <a:ahLst/>
              <a:cxnLst>
                <a:cxn ang="T6">
                  <a:pos x="T0" y="T1"/>
                </a:cxn>
                <a:cxn ang="T7">
                  <a:pos x="T2" y="T3"/>
                </a:cxn>
                <a:cxn ang="T8">
                  <a:pos x="T4" y="T5"/>
                </a:cxn>
              </a:cxnLst>
              <a:rect l="T9" t="T10" r="T11" b="T12"/>
              <a:pathLst>
                <a:path w="43200" h="22147" fill="none" extrusionOk="0">
                  <a:moveTo>
                    <a:pt x="4" y="22062"/>
                  </a:moveTo>
                  <a:cubicBezTo>
                    <a:pt x="1" y="21908"/>
                    <a:pt x="0" y="21754"/>
                    <a:pt x="0" y="21600"/>
                  </a:cubicBezTo>
                  <a:cubicBezTo>
                    <a:pt x="0" y="9670"/>
                    <a:pt x="9670" y="0"/>
                    <a:pt x="21600" y="0"/>
                  </a:cubicBezTo>
                  <a:cubicBezTo>
                    <a:pt x="33529" y="0"/>
                    <a:pt x="43200" y="9670"/>
                    <a:pt x="43200" y="21600"/>
                  </a:cubicBezTo>
                  <a:cubicBezTo>
                    <a:pt x="43200" y="21782"/>
                    <a:pt x="43197" y="21964"/>
                    <a:pt x="43193" y="22147"/>
                  </a:cubicBezTo>
                </a:path>
                <a:path w="43200" h="22147" stroke="0" extrusionOk="0">
                  <a:moveTo>
                    <a:pt x="4" y="22062"/>
                  </a:moveTo>
                  <a:cubicBezTo>
                    <a:pt x="1" y="21908"/>
                    <a:pt x="0" y="21754"/>
                    <a:pt x="0" y="21600"/>
                  </a:cubicBezTo>
                  <a:cubicBezTo>
                    <a:pt x="0" y="9670"/>
                    <a:pt x="9670" y="0"/>
                    <a:pt x="21600" y="0"/>
                  </a:cubicBezTo>
                  <a:cubicBezTo>
                    <a:pt x="33529" y="0"/>
                    <a:pt x="43200" y="9670"/>
                    <a:pt x="43200" y="21600"/>
                  </a:cubicBezTo>
                  <a:cubicBezTo>
                    <a:pt x="43200" y="21782"/>
                    <a:pt x="43197" y="21964"/>
                    <a:pt x="43193" y="22147"/>
                  </a:cubicBezTo>
                  <a:lnTo>
                    <a:pt x="21600" y="21600"/>
                  </a:ln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8" name="Group 16"/>
            <p:cNvGrpSpPr>
              <a:grpSpLocks/>
            </p:cNvGrpSpPr>
            <p:nvPr/>
          </p:nvGrpSpPr>
          <p:grpSpPr bwMode="auto">
            <a:xfrm>
              <a:off x="1003" y="2803"/>
              <a:ext cx="202" cy="193"/>
              <a:chOff x="962" y="5115"/>
              <a:chExt cx="505" cy="483"/>
            </a:xfrm>
          </p:grpSpPr>
          <p:grpSp>
            <p:nvGrpSpPr>
              <p:cNvPr id="21" name="Group 17"/>
              <p:cNvGrpSpPr>
                <a:grpSpLocks/>
              </p:cNvGrpSpPr>
              <p:nvPr/>
            </p:nvGrpSpPr>
            <p:grpSpPr bwMode="auto">
              <a:xfrm>
                <a:off x="962" y="5115"/>
                <a:ext cx="354" cy="483"/>
                <a:chOff x="700" y="5437"/>
                <a:chExt cx="339" cy="483"/>
              </a:xfrm>
            </p:grpSpPr>
            <p:sp>
              <p:nvSpPr>
                <p:cNvPr id="23" name="AutoShape 18"/>
                <p:cNvSpPr>
                  <a:spLocks noChangeArrowheads="1"/>
                </p:cNvSpPr>
                <p:nvPr/>
              </p:nvSpPr>
              <p:spPr bwMode="auto">
                <a:xfrm>
                  <a:off x="734" y="5437"/>
                  <a:ext cx="294" cy="435"/>
                </a:xfrm>
                <a:prstGeom prst="can">
                  <a:avLst>
                    <a:gd name="adj" fmla="val 37116"/>
                  </a:avLst>
                </a:prstGeom>
                <a:gradFill rotWithShape="0">
                  <a:gsLst>
                    <a:gs pos="0">
                      <a:srgbClr val="FFFFFF">
                        <a:gamma/>
                        <a:shade val="46275"/>
                        <a:invGamma/>
                      </a:srgbClr>
                    </a:gs>
                    <a:gs pos="50000">
                      <a:srgbClr val="FFFFFF"/>
                    </a:gs>
                    <a:gs pos="100000">
                      <a:srgbClr val="FFFFFF">
                        <a:gamma/>
                        <a:shade val="46275"/>
                        <a:invGamma/>
                      </a:srgbClr>
                    </a:gs>
                  </a:gsLst>
                  <a:lin ang="0" scaled="1"/>
                </a:gradFill>
                <a:ln w="9525">
                  <a:solidFill>
                    <a:srgbClr val="000000"/>
                  </a:solidFill>
                  <a:round/>
                  <a:headEnd/>
                  <a:tailEnd/>
                </a:ln>
                <a:effectLst>
                  <a:outerShdw sy="50000" kx="-2453608" rotWithShape="0">
                    <a:schemeClr val="tx1"/>
                  </a:outerShdw>
                </a:effectLst>
              </p:spPr>
              <p:txBody>
                <a:bodyPr/>
                <a:lstStyle/>
                <a:p>
                  <a:pPr>
                    <a:defRPr/>
                  </a:pPr>
                  <a:endParaRPr lang="zh-CN" altLang="en-US">
                    <a:latin typeface="Arial" charset="0"/>
                  </a:endParaRPr>
                </a:p>
              </p:txBody>
            </p:sp>
            <p:sp>
              <p:nvSpPr>
                <p:cNvPr id="24" name="Text Box 19"/>
                <p:cNvSpPr txBox="1">
                  <a:spLocks noChangeArrowheads="1"/>
                </p:cNvSpPr>
                <p:nvPr/>
              </p:nvSpPr>
              <p:spPr bwMode="auto">
                <a:xfrm>
                  <a:off x="700" y="5500"/>
                  <a:ext cx="340" cy="420"/>
                </a:xfrm>
                <a:prstGeom prst="rect">
                  <a:avLst/>
                </a:prstGeom>
                <a:noFill/>
                <a:ln w="9525">
                  <a:noFill/>
                  <a:miter lim="800000"/>
                  <a:headEnd/>
                  <a:tailEnd/>
                </a:ln>
                <a:effectLst>
                  <a:outerShdw dist="35921" dir="2700000" algn="ctr" rotWithShape="0">
                    <a:schemeClr val="tx1"/>
                  </a:outerShdw>
                </a:effectLst>
              </p:spPr>
              <p:txBody>
                <a:bodyPr/>
                <a:lstStyle/>
                <a:p>
                  <a:pPr eaLnBrk="0" hangingPunct="0">
                    <a:defRPr/>
                  </a:pPr>
                  <a:endParaRPr lang="zh-CN" altLang="zh-CN" sz="1000">
                    <a:latin typeface="Times New Roman" pitchFamily="18" charset="0"/>
                  </a:endParaRPr>
                </a:p>
              </p:txBody>
            </p:sp>
          </p:grpSp>
          <p:sp>
            <p:nvSpPr>
              <p:cNvPr id="22" name="AutoShape 20"/>
              <p:cNvSpPr>
                <a:spLocks noChangeArrowheads="1"/>
              </p:cNvSpPr>
              <p:nvPr/>
            </p:nvSpPr>
            <p:spPr bwMode="auto">
              <a:xfrm rot="-16200000">
                <a:off x="1296" y="5204"/>
                <a:ext cx="143" cy="200"/>
              </a:xfrm>
              <a:prstGeom prst="can">
                <a:avLst>
                  <a:gd name="adj" fmla="val 35140"/>
                </a:avLst>
              </a:prstGeom>
              <a:gradFill rotWithShape="0">
                <a:gsLst>
                  <a:gs pos="0">
                    <a:srgbClr val="EAEAEA">
                      <a:gamma/>
                      <a:shade val="46275"/>
                      <a:invGamma/>
                    </a:srgbClr>
                  </a:gs>
                  <a:gs pos="50000">
                    <a:srgbClr val="EAEAEA"/>
                  </a:gs>
                  <a:gs pos="100000">
                    <a:srgbClr val="EAEAEA">
                      <a:gamma/>
                      <a:shade val="46275"/>
                      <a:invGamma/>
                    </a:srgbClr>
                  </a:gs>
                </a:gsLst>
                <a:lin ang="5400000" scaled="1"/>
              </a:gradFill>
              <a:ln w="3175">
                <a:solidFill>
                  <a:srgbClr val="000000"/>
                </a:solidFill>
                <a:round/>
                <a:headEnd/>
                <a:tailEnd/>
              </a:ln>
              <a:effectLst>
                <a:outerShdw dist="35921" dir="2700000" algn="ctr" rotWithShape="0">
                  <a:schemeClr val="tx1"/>
                </a:outerShdw>
              </a:effectLst>
            </p:spPr>
            <p:txBody>
              <a:bodyPr/>
              <a:lstStyle/>
              <a:p>
                <a:pPr>
                  <a:defRPr/>
                </a:pPr>
                <a:endParaRPr lang="zh-CN" altLang="en-US">
                  <a:latin typeface="Arial" charset="0"/>
                </a:endParaRPr>
              </a:p>
            </p:txBody>
          </p:sp>
        </p:grpSp>
        <p:sp>
          <p:nvSpPr>
            <p:cNvPr id="19" name="Freeform 21"/>
            <p:cNvSpPr>
              <a:spLocks/>
            </p:cNvSpPr>
            <p:nvPr/>
          </p:nvSpPr>
          <p:spPr bwMode="auto">
            <a:xfrm>
              <a:off x="249" y="2156"/>
              <a:ext cx="1504" cy="771"/>
            </a:xfrm>
            <a:custGeom>
              <a:avLst/>
              <a:gdLst>
                <a:gd name="T0" fmla="*/ 899 w 1504"/>
                <a:gd name="T1" fmla="*/ 755 h 771"/>
                <a:gd name="T2" fmla="*/ 1372 w 1504"/>
                <a:gd name="T3" fmla="*/ 663 h 771"/>
                <a:gd name="T4" fmla="*/ 107 w 1504"/>
                <a:gd name="T5" fmla="*/ 107 h 771"/>
                <a:gd name="T6" fmla="*/ 731 w 1504"/>
                <a:gd name="T7" fmla="*/ 23 h 771"/>
                <a:gd name="T8" fmla="*/ 0 60000 65536"/>
                <a:gd name="T9" fmla="*/ 0 60000 65536"/>
                <a:gd name="T10" fmla="*/ 0 60000 65536"/>
                <a:gd name="T11" fmla="*/ 0 60000 65536"/>
                <a:gd name="T12" fmla="*/ 0 w 1504"/>
                <a:gd name="T13" fmla="*/ 0 h 771"/>
                <a:gd name="T14" fmla="*/ 1504 w 1504"/>
                <a:gd name="T15" fmla="*/ 771 h 771"/>
              </a:gdLst>
              <a:ahLst/>
              <a:cxnLst>
                <a:cxn ang="T8">
                  <a:pos x="T0" y="T1"/>
                </a:cxn>
                <a:cxn ang="T9">
                  <a:pos x="T2" y="T3"/>
                </a:cxn>
                <a:cxn ang="T10">
                  <a:pos x="T4" y="T5"/>
                </a:cxn>
                <a:cxn ang="T11">
                  <a:pos x="T6" y="T7"/>
                </a:cxn>
              </a:cxnLst>
              <a:rect l="T12" t="T13" r="T14" b="T15"/>
              <a:pathLst>
                <a:path w="1504" h="771">
                  <a:moveTo>
                    <a:pt x="899" y="755"/>
                  </a:moveTo>
                  <a:cubicBezTo>
                    <a:pt x="980" y="740"/>
                    <a:pt x="1504" y="771"/>
                    <a:pt x="1372" y="663"/>
                  </a:cubicBezTo>
                  <a:cubicBezTo>
                    <a:pt x="1240" y="555"/>
                    <a:pt x="214" y="214"/>
                    <a:pt x="107" y="107"/>
                  </a:cubicBezTo>
                  <a:cubicBezTo>
                    <a:pt x="0" y="0"/>
                    <a:pt x="601" y="40"/>
                    <a:pt x="731" y="23"/>
                  </a:cubicBezTo>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AutoShape 22"/>
            <p:cNvSpPr>
              <a:spLocks noChangeArrowheads="1"/>
            </p:cNvSpPr>
            <p:nvPr/>
          </p:nvSpPr>
          <p:spPr bwMode="auto">
            <a:xfrm>
              <a:off x="1933" y="2014"/>
              <a:ext cx="864" cy="384"/>
            </a:xfrm>
            <a:prstGeom prst="cube">
              <a:avLst>
                <a:gd name="adj" fmla="val 25000"/>
              </a:avLst>
            </a:prstGeom>
            <a:gradFill rotWithShape="0">
              <a:gsLst>
                <a:gs pos="0">
                  <a:srgbClr val="969696"/>
                </a:gs>
                <a:gs pos="50000">
                  <a:schemeClr val="bg1"/>
                </a:gs>
                <a:gs pos="100000">
                  <a:srgbClr val="969696"/>
                </a:gs>
              </a:gsLst>
              <a:lin ang="5400000" scaled="1"/>
            </a:gradFill>
            <a:ln w="9525">
              <a:solidFill>
                <a:schemeClr val="tx1"/>
              </a:solidFill>
              <a:miter lim="800000"/>
              <a:headEnd/>
              <a:tailEnd/>
            </a:ln>
            <a:effectLst/>
          </p:spPr>
          <p:txBody>
            <a:bodyPr wrap="none" anchor="ctr"/>
            <a:lstStyle/>
            <a:p>
              <a:pPr algn="ctr" eaLnBrk="0" hangingPunct="0">
                <a:defRPr/>
              </a:pPr>
              <a:r>
                <a:rPr lang="en-US" altLang="zh-CN" sz="1400" dirty="0">
                  <a:latin typeface="Arial" charset="0"/>
                </a:rPr>
                <a:t>AE System</a:t>
              </a:r>
              <a:endParaRPr lang="en-US" altLang="zh-CN" sz="2400" dirty="0">
                <a:latin typeface="Times New Roman" pitchFamily="18" charset="0"/>
              </a:endParaRPr>
            </a:p>
          </p:txBody>
        </p:sp>
      </p:grpSp>
      <p:sp>
        <p:nvSpPr>
          <p:cNvPr id="25" name="矩形 24"/>
          <p:cNvSpPr/>
          <p:nvPr/>
        </p:nvSpPr>
        <p:spPr>
          <a:xfrm>
            <a:off x="302494" y="1325468"/>
            <a:ext cx="7102127" cy="1200329"/>
          </a:xfrm>
          <a:prstGeom prst="rect">
            <a:avLst/>
          </a:prstGeom>
        </p:spPr>
        <p:txBody>
          <a:bodyPr wrap="square">
            <a:spAutoFit/>
          </a:bodyPr>
          <a:lstStyle/>
          <a:p>
            <a:pPr algn="just"/>
            <a:r>
              <a:rPr lang="zh-CN" altLang="en-US" kern="0" dirty="0">
                <a:latin typeface="Times New Roman" panose="02020603050405020304" pitchFamily="18" charset="0"/>
                <a:ea typeface="宋体" panose="02010600030101010101" pitchFamily="2" charset="-122"/>
              </a:rPr>
              <a:t>声</a:t>
            </a:r>
            <a:r>
              <a:rPr lang="zh-CN" altLang="en-US" kern="0" dirty="0" smtClean="0">
                <a:latin typeface="Times New Roman" panose="02020603050405020304" pitchFamily="18" charset="0"/>
                <a:ea typeface="宋体" panose="02010600030101010101" pitchFamily="2" charset="-122"/>
              </a:rPr>
              <a:t>发射技术是</a:t>
            </a:r>
            <a:r>
              <a:rPr lang="zh-CN" altLang="en-US" kern="0" dirty="0">
                <a:latin typeface="Times New Roman" panose="02020603050405020304" pitchFamily="18" charset="0"/>
                <a:ea typeface="宋体" panose="02010600030101010101" pitchFamily="2" charset="-122"/>
              </a:rPr>
              <a:t>一种用于</a:t>
            </a:r>
            <a:r>
              <a:rPr lang="zh-CN" altLang="en-US" kern="0" dirty="0" smtClean="0">
                <a:latin typeface="Times New Roman" panose="02020603050405020304" pitchFamily="18" charset="0"/>
                <a:ea typeface="宋体" panose="02010600030101010101" pitchFamily="2" charset="-122"/>
              </a:rPr>
              <a:t>监测结构或材料</a:t>
            </a:r>
            <a:r>
              <a:rPr lang="zh-CN" altLang="en-US" kern="0" dirty="0">
                <a:latin typeface="Times New Roman" panose="02020603050405020304" pitchFamily="18" charset="0"/>
                <a:ea typeface="宋体" panose="02010600030101010101" pitchFamily="2" charset="-122"/>
              </a:rPr>
              <a:t>状态的无损检测</a:t>
            </a:r>
            <a:r>
              <a:rPr lang="zh-CN" altLang="en-US" kern="0" dirty="0" smtClean="0">
                <a:latin typeface="Times New Roman" panose="02020603050405020304" pitchFamily="18" charset="0"/>
                <a:ea typeface="宋体" panose="02010600030101010101" pitchFamily="2" charset="-122"/>
              </a:rPr>
              <a:t>技术。</a:t>
            </a:r>
            <a:endParaRPr lang="en-US" altLang="zh-CN" kern="0" dirty="0" smtClean="0">
              <a:latin typeface="Times New Roman" panose="02020603050405020304" pitchFamily="18" charset="0"/>
              <a:ea typeface="宋体" panose="02010600030101010101" pitchFamily="2" charset="-122"/>
            </a:endParaRPr>
          </a:p>
          <a:p>
            <a:pPr algn="just"/>
            <a:endParaRPr lang="en-US" altLang="zh-CN" kern="0" dirty="0" smtClean="0">
              <a:latin typeface="Times New Roman" panose="02020603050405020304" pitchFamily="18" charset="0"/>
              <a:ea typeface="宋体" panose="02010600030101010101" pitchFamily="2" charset="-122"/>
            </a:endParaRPr>
          </a:p>
          <a:p>
            <a:pPr algn="just"/>
            <a:r>
              <a:rPr lang="zh-CN" altLang="en-US" kern="0" dirty="0" smtClean="0">
                <a:latin typeface="Times New Roman" panose="02020603050405020304" pitchFamily="18" charset="0"/>
                <a:ea typeface="宋体" panose="02010600030101010101" pitchFamily="2" charset="-122"/>
              </a:rPr>
              <a:t>声</a:t>
            </a:r>
            <a:r>
              <a:rPr lang="zh-CN" altLang="en-US" kern="0" dirty="0">
                <a:latin typeface="Times New Roman" panose="02020603050405020304" pitchFamily="18" charset="0"/>
                <a:ea typeface="宋体" panose="02010600030101010101" pitchFamily="2" charset="-122"/>
              </a:rPr>
              <a:t>发射是指材料或构件中的一个或多个局域源以瞬态弹性波的形式迅速释放能量的</a:t>
            </a:r>
            <a:r>
              <a:rPr lang="zh-CN" altLang="en-US" kern="0" dirty="0" smtClean="0">
                <a:latin typeface="Times New Roman" panose="02020603050405020304" pitchFamily="18" charset="0"/>
                <a:ea typeface="宋体" panose="02010600030101010101" pitchFamily="2" charset="-122"/>
              </a:rPr>
              <a:t>过程。</a:t>
            </a:r>
            <a:endParaRPr lang="en-US" altLang="zh-CN" kern="0" dirty="0" smtClean="0">
              <a:latin typeface="Times New Roman" panose="02020603050405020304" pitchFamily="18" charset="0"/>
              <a:ea typeface="宋体" panose="02010600030101010101" pitchFamily="2" charset="-122"/>
            </a:endParaRPr>
          </a:p>
        </p:txBody>
      </p:sp>
      <p:sp>
        <p:nvSpPr>
          <p:cNvPr id="26" name="矩形 25"/>
          <p:cNvSpPr/>
          <p:nvPr/>
        </p:nvSpPr>
        <p:spPr>
          <a:xfrm>
            <a:off x="1369674" y="5495552"/>
            <a:ext cx="1338828" cy="369332"/>
          </a:xfrm>
          <a:prstGeom prst="rect">
            <a:avLst/>
          </a:prstGeom>
        </p:spPr>
        <p:txBody>
          <a:bodyPr wrap="none">
            <a:spAutoFit/>
          </a:bodyPr>
          <a:lstStyle/>
          <a:p>
            <a:r>
              <a:rPr lang="zh-CN" altLang="en-US" kern="0" dirty="0" smtClean="0">
                <a:latin typeface="Times New Roman" panose="02020603050405020304" pitchFamily="18" charset="0"/>
                <a:ea typeface="宋体" panose="02010600030101010101" pitchFamily="2" charset="-122"/>
              </a:rPr>
              <a:t>声发射原理</a:t>
            </a:r>
            <a:endParaRPr lang="zh-CN" altLang="en-US" dirty="0"/>
          </a:p>
        </p:txBody>
      </p:sp>
      <p:sp>
        <p:nvSpPr>
          <p:cNvPr id="32" name="椭圆 31"/>
          <p:cNvSpPr/>
          <p:nvPr/>
        </p:nvSpPr>
        <p:spPr>
          <a:xfrm>
            <a:off x="1841114" y="4843800"/>
            <a:ext cx="558480" cy="57784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5"/>
          </p:cNvCxnSpPr>
          <p:nvPr/>
        </p:nvCxnSpPr>
        <p:spPr>
          <a:xfrm>
            <a:off x="2317806" y="5337025"/>
            <a:ext cx="1084931" cy="158527"/>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402737" y="5351536"/>
            <a:ext cx="3185487" cy="369332"/>
          </a:xfrm>
          <a:prstGeom prst="rect">
            <a:avLst/>
          </a:prstGeom>
          <a:noFill/>
        </p:spPr>
        <p:txBody>
          <a:bodyPr wrap="none" rtlCol="0">
            <a:spAutoFit/>
          </a:bodyPr>
          <a:lstStyle/>
          <a:p>
            <a:r>
              <a:rPr lang="zh-CN" altLang="en-US" b="1" dirty="0" smtClean="0"/>
              <a:t>屈服，裂纹形成和开展，断裂</a:t>
            </a:r>
            <a:endParaRPr lang="zh-CN" altLang="en-US" b="1" dirty="0"/>
          </a:p>
        </p:txBody>
      </p:sp>
      <p:sp>
        <p:nvSpPr>
          <p:cNvPr id="35" name="矩形 34"/>
          <p:cNvSpPr/>
          <p:nvPr/>
        </p:nvSpPr>
        <p:spPr>
          <a:xfrm>
            <a:off x="5436096" y="2848894"/>
            <a:ext cx="2664296" cy="1938992"/>
          </a:xfrm>
          <a:prstGeom prst="rect">
            <a:avLst/>
          </a:prstGeom>
        </p:spPr>
        <p:txBody>
          <a:bodyPr wrap="square">
            <a:spAutoFit/>
          </a:bodyPr>
          <a:lstStyle/>
          <a:p>
            <a:pPr marL="285750" indent="-285750" algn="just">
              <a:buFont typeface="Wingdings" panose="05000000000000000000" pitchFamily="2" charset="2"/>
              <a:buChar char="l"/>
            </a:pPr>
            <a:r>
              <a:rPr lang="zh-CN" altLang="en-US" sz="2400" kern="0" dirty="0" smtClean="0">
                <a:latin typeface="Times New Roman" panose="02020603050405020304" pitchFamily="18" charset="0"/>
                <a:ea typeface="宋体" panose="02010600030101010101" pitchFamily="2" charset="-122"/>
              </a:rPr>
              <a:t>动态性和实时性</a:t>
            </a:r>
            <a:endParaRPr lang="en-US" altLang="zh-CN" sz="2400" kern="0" dirty="0" smtClean="0">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l"/>
            </a:pPr>
            <a:endParaRPr lang="en-US" altLang="zh-CN" sz="2400" kern="0" dirty="0" smtClean="0">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l"/>
            </a:pPr>
            <a:r>
              <a:rPr lang="zh-CN" altLang="en-US" sz="2400" kern="0" dirty="0" smtClean="0">
                <a:latin typeface="Times New Roman" panose="02020603050405020304" pitchFamily="18" charset="0"/>
                <a:ea typeface="宋体" panose="02010600030101010101" pitchFamily="2" charset="-122"/>
              </a:rPr>
              <a:t>对声发射源定位</a:t>
            </a:r>
            <a:endParaRPr lang="en-US" altLang="zh-CN" sz="2400" kern="0" dirty="0" smtClean="0">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l"/>
            </a:pPr>
            <a:endParaRPr lang="en-US" altLang="zh-CN" sz="2400" kern="0" dirty="0">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l"/>
            </a:pPr>
            <a:r>
              <a:rPr lang="zh-CN" altLang="en-US" sz="2400" kern="0" dirty="0" smtClean="0">
                <a:latin typeface="Times New Roman" panose="02020603050405020304" pitchFamily="18" charset="0"/>
                <a:ea typeface="宋体" panose="02010600030101010101" pitchFamily="2" charset="-122"/>
              </a:rPr>
              <a:t>确定信号源性质</a:t>
            </a:r>
            <a:endParaRPr lang="en-US" altLang="zh-CN" sz="2400" kern="0" dirty="0" smtClean="0">
              <a:latin typeface="Times New Roman" panose="02020603050405020304" pitchFamily="18" charset="0"/>
              <a:ea typeface="宋体" panose="02010600030101010101" pitchFamily="2" charset="-122"/>
            </a:endParaRPr>
          </a:p>
        </p:txBody>
      </p:sp>
      <p:pic>
        <p:nvPicPr>
          <p:cNvPr id="30" name="图片 29"/>
          <p:cNvPicPr/>
          <p:nvPr/>
        </p:nvPicPr>
        <p:blipFill>
          <a:blip r:embed="rId2"/>
          <a:stretch>
            <a:fillRect/>
          </a:stretch>
        </p:blipFill>
        <p:spPr>
          <a:xfrm>
            <a:off x="1132933" y="1093967"/>
            <a:ext cx="6795398" cy="4806280"/>
          </a:xfrm>
          <a:prstGeom prst="rect">
            <a:avLst/>
          </a:prstGeom>
        </p:spPr>
      </p:pic>
    </p:spTree>
    <p:extLst>
      <p:ext uri="{BB962C8B-B14F-4D97-AF65-F5344CB8AC3E}">
        <p14:creationId xmlns:p14="http://schemas.microsoft.com/office/powerpoint/2010/main" val="13050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17</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声发射与疲劳损伤断裂</a:t>
            </a:r>
            <a:endParaRPr lang="en-US" altLang="zh-CN" sz="2000" b="1" dirty="0">
              <a:ea typeface="宋体" charset="-122"/>
              <a:cs typeface="Arial" charset="0"/>
            </a:endParaRPr>
          </a:p>
        </p:txBody>
      </p:sp>
      <p:cxnSp>
        <p:nvCxnSpPr>
          <p:cNvPr id="4" name="直接连接符 3"/>
          <p:cNvCxnSpPr/>
          <p:nvPr/>
        </p:nvCxnSpPr>
        <p:spPr>
          <a:xfrm>
            <a:off x="323528" y="1133456"/>
            <a:ext cx="2232248"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51520" y="1340768"/>
            <a:ext cx="8167059" cy="2862322"/>
          </a:xfrm>
          <a:prstGeom prst="rect">
            <a:avLst/>
          </a:prstGeom>
        </p:spPr>
        <p:txBody>
          <a:bodyPr wrap="square">
            <a:spAutoFit/>
          </a:bodyPr>
          <a:lstStyle/>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rPr>
              <a:t>1995</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kern="100" dirty="0" err="1">
                <a:latin typeface="Times New Roman" panose="02020603050405020304" pitchFamily="18" charset="0"/>
                <a:ea typeface="宋体" panose="02010600030101010101" pitchFamily="2" charset="-122"/>
              </a:rPr>
              <a:t>Berkovits</a:t>
            </a:r>
            <a:r>
              <a:rPr lang="en-US" altLang="zh-CN" baseline="30000" dirty="0">
                <a:solidFill>
                  <a:srgbClr val="080000"/>
                </a:solidFill>
                <a:latin typeface="Times New Roman" panose="02020603050405020304" pitchFamily="18" charset="0"/>
                <a:ea typeface="宋体" panose="02010600030101010101" pitchFamily="2" charset="-122"/>
              </a:rPr>
              <a:t>[63</a:t>
            </a:r>
            <a:r>
              <a:rPr lang="en-US" altLang="zh-CN" baseline="30000" dirty="0" smtClean="0">
                <a:solidFill>
                  <a:srgbClr val="080000"/>
                </a:solidFill>
                <a:latin typeface="Times New Roman" panose="02020603050405020304" pitchFamily="18" charset="0"/>
                <a:ea typeface="宋体" panose="02010600030101010101" pitchFamily="2" charset="-122"/>
              </a:rPr>
              <a:t>]</a:t>
            </a:r>
            <a:r>
              <a:rPr lang="zh-CN" altLang="en-US" kern="100" dirty="0" smtClean="0">
                <a:latin typeface="Times New Roman" panose="02020603050405020304" pitchFamily="18" charset="0"/>
                <a:ea typeface="宋体" panose="02010600030101010101" pitchFamily="2" charset="-122"/>
                <a:cs typeface="Times New Roman" panose="02020603050405020304" pitchFamily="18" charset="0"/>
              </a:rPr>
              <a:t>研究了</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声发射</a:t>
            </a:r>
            <a:r>
              <a:rPr lang="zh-CN" altLang="en-US" kern="100" dirty="0" smtClean="0">
                <a:latin typeface="Times New Roman" panose="02020603050405020304" pitchFamily="18" charset="0"/>
                <a:ea typeface="宋体" panose="02010600030101010101" pitchFamily="2" charset="-122"/>
                <a:cs typeface="Times New Roman" panose="02020603050405020304" pitchFamily="18" charset="0"/>
              </a:rPr>
              <a:t>特征参数与</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光滑</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试样疲劳加载</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中</a:t>
            </a:r>
            <a:r>
              <a:rPr lang="zh-CN" altLang="en-US" kern="100" dirty="0" smtClean="0">
                <a:latin typeface="Times New Roman" panose="02020603050405020304" pitchFamily="18" charset="0"/>
                <a:ea typeface="宋体" panose="02010600030101010101" pitchFamily="2" charset="-122"/>
                <a:cs typeface="Times New Roman" panose="02020603050405020304" pitchFamily="18" charset="0"/>
              </a:rPr>
              <a:t>裂纹生成</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和</a:t>
            </a:r>
            <a:r>
              <a:rPr lang="zh-CN" altLang="en-US" kern="100" dirty="0" smtClean="0">
                <a:latin typeface="Times New Roman" panose="02020603050405020304" pitchFamily="18" charset="0"/>
                <a:ea typeface="宋体" panose="02010600030101010101" pitchFamily="2" charset="-122"/>
                <a:cs typeface="Times New Roman" panose="02020603050405020304" pitchFamily="18" charset="0"/>
              </a:rPr>
              <a:t>拓展的关系，试验表明声发射</a:t>
            </a:r>
            <a:r>
              <a:rPr lang="zh-CN" altLang="en-US"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振铃计数率与裂纹拓展率</a:t>
            </a:r>
            <a:r>
              <a:rPr lang="zh-CN" altLang="en-US" kern="100" dirty="0" smtClean="0">
                <a:latin typeface="Times New Roman" panose="02020603050405020304" pitchFamily="18" charset="0"/>
                <a:ea typeface="宋体" panose="02010600030101010101" pitchFamily="2" charset="-122"/>
                <a:cs typeface="Times New Roman" panose="02020603050405020304" pitchFamily="18" charset="0"/>
              </a:rPr>
              <a:t>之间存在非线性关系。</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smtClean="0">
                <a:latin typeface="Times New Roman" panose="02020603050405020304" pitchFamily="18" charset="0"/>
                <a:ea typeface="宋体" panose="02010600030101010101" pitchFamily="2" charset="-122"/>
              </a:rPr>
              <a:t>2003</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kern="100" dirty="0">
                <a:latin typeface="Times New Roman" panose="02020603050405020304" pitchFamily="18" charset="0"/>
                <a:ea typeface="宋体" panose="02010600030101010101" pitchFamily="2" charset="-122"/>
              </a:rPr>
              <a:t>Roberts</a:t>
            </a:r>
            <a:r>
              <a:rPr lang="en-US" altLang="zh-CN" baseline="30000" dirty="0">
                <a:solidFill>
                  <a:srgbClr val="080000"/>
                </a:solidFill>
                <a:latin typeface="Times New Roman" panose="02020603050405020304" pitchFamily="18" charset="0"/>
                <a:ea typeface="宋体" panose="02010600030101010101" pitchFamily="2" charset="-122"/>
              </a:rPr>
              <a:t>[64]</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等研究了焊接钢材中的疲劳断裂拓展与声发射特征参数的关系，结果表面声发射</a:t>
            </a:r>
            <a:r>
              <a:rPr lang="zh-CN"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振铃计数率与裂纹拓展率</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间具有明确关系，可用于构件</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疲劳寿命的</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预测</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smtClean="0">
                <a:latin typeface="Times New Roman" panose="02020603050405020304" pitchFamily="18" charset="0"/>
                <a:ea typeface="宋体" panose="02010600030101010101" pitchFamily="2" charset="-122"/>
              </a:rPr>
              <a:t>2011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kern="100" dirty="0" err="1">
                <a:latin typeface="Times New Roman" panose="02020603050405020304" pitchFamily="18" charset="0"/>
                <a:ea typeface="宋体" panose="02010600030101010101" pitchFamily="2" charset="-122"/>
              </a:rPr>
              <a:t>Aggelis</a:t>
            </a:r>
            <a:r>
              <a:rPr lang="en-US" altLang="zh-CN" baseline="30000" dirty="0">
                <a:solidFill>
                  <a:srgbClr val="080000"/>
                </a:solidFill>
                <a:latin typeface="Times New Roman" panose="02020603050405020304" pitchFamily="18" charset="0"/>
                <a:ea typeface="宋体" panose="02010600030101010101" pitchFamily="2" charset="-122"/>
              </a:rPr>
              <a:t>[65]</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等研究了</a:t>
            </a:r>
            <a:r>
              <a:rPr lang="en-US" altLang="zh-CN" kern="100" dirty="0">
                <a:latin typeface="Times New Roman" panose="02020603050405020304" pitchFamily="18" charset="0"/>
                <a:ea typeface="宋体" panose="02010600030101010101" pitchFamily="2" charset="-122"/>
              </a:rPr>
              <a:t>V</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型缺口钢板拉压疲劳下的声发射信号特征，发现了</a:t>
            </a:r>
            <a:r>
              <a:rPr lang="zh-CN"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声发射能量和持续时间等参数随损伤累计</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而不断增加的规律</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smtClean="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smtClean="0">
                <a:latin typeface="Times New Roman" panose="02020603050405020304" pitchFamily="18" charset="0"/>
                <a:ea typeface="宋体" panose="02010600030101010101" pitchFamily="2" charset="-122"/>
              </a:rPr>
              <a:t>2012</a:t>
            </a:r>
            <a:r>
              <a:rPr lang="zh-CN" altLang="zh-CN" kern="100" dirty="0" smtClean="0">
                <a:latin typeface="Times New Roman" panose="02020603050405020304" pitchFamily="18" charset="0"/>
                <a:ea typeface="宋体" panose="02010600030101010101" pitchFamily="2" charset="-122"/>
              </a:rPr>
              <a:t>年樊保圣</a:t>
            </a:r>
            <a:r>
              <a:rPr lang="en-US" altLang="zh-CN" kern="0" baseline="30000" dirty="0">
                <a:solidFill>
                  <a:srgbClr val="080000"/>
                </a:solidFill>
                <a:latin typeface="Times New Roman" panose="02020603050405020304" pitchFamily="18" charset="0"/>
                <a:ea typeface="宋体" panose="02010600030101010101" pitchFamily="2" charset="-122"/>
              </a:rPr>
              <a:t>[67]</a:t>
            </a:r>
            <a:r>
              <a:rPr lang="zh-CN" altLang="zh-CN" kern="100" dirty="0">
                <a:latin typeface="Times New Roman" panose="02020603050405020304" pitchFamily="18" charset="0"/>
                <a:ea typeface="宋体" panose="02010600030101010101" pitchFamily="2" charset="-122"/>
              </a:rPr>
              <a:t>以连续介质损伤力学</a:t>
            </a:r>
            <a:r>
              <a:rPr lang="en-US" altLang="zh-CN" kern="100" dirty="0">
                <a:latin typeface="Times New Roman" panose="02020603050405020304" pitchFamily="18" charset="0"/>
                <a:ea typeface="宋体" panose="02010600030101010101" pitchFamily="2" charset="-122"/>
              </a:rPr>
              <a:t>(Continuum Damage </a:t>
            </a:r>
            <a:r>
              <a:rPr lang="en-US" altLang="zh-CN" kern="100" dirty="0" err="1">
                <a:latin typeface="Times New Roman" panose="02020603050405020304" pitchFamily="18" charset="0"/>
                <a:ea typeface="宋体" panose="02010600030101010101" pitchFamily="2" charset="-122"/>
              </a:rPr>
              <a:t>Mechamcs</a:t>
            </a:r>
            <a:r>
              <a:rPr lang="en-US" altLang="zh-CN" kern="100" dirty="0">
                <a:latin typeface="Times New Roman" panose="02020603050405020304" pitchFamily="18" charset="0"/>
                <a:ea typeface="宋体" panose="02010600030101010101" pitchFamily="2" charset="-122"/>
              </a:rPr>
              <a:t>-CDM)</a:t>
            </a:r>
            <a:r>
              <a:rPr lang="zh-CN" altLang="zh-CN" kern="100" dirty="0">
                <a:latin typeface="Times New Roman" panose="02020603050405020304" pitchFamily="18" charset="0"/>
                <a:ea typeface="宋体" panose="02010600030101010101" pitchFamily="2" charset="-122"/>
              </a:rPr>
              <a:t>为基础，建立</a:t>
            </a:r>
            <a:r>
              <a:rPr lang="zh-CN" altLang="zh-CN" kern="100" dirty="0" smtClean="0">
                <a:latin typeface="Times New Roman" panose="02020603050405020304" pitchFamily="18" charset="0"/>
                <a:ea typeface="宋体" panose="02010600030101010101" pitchFamily="2" charset="-122"/>
              </a:rPr>
              <a:t>了</a:t>
            </a:r>
            <a:r>
              <a:rPr lang="zh-CN" altLang="en-US" kern="100" dirty="0" smtClean="0">
                <a:latin typeface="Times New Roman" panose="02020603050405020304" pitchFamily="18" charset="0"/>
                <a:ea typeface="宋体" panose="02010600030101010101" pitchFamily="2" charset="-122"/>
              </a:rPr>
              <a:t>以</a:t>
            </a:r>
            <a:r>
              <a:rPr lang="zh-CN" altLang="zh-CN" kern="100" dirty="0" smtClean="0">
                <a:solidFill>
                  <a:srgbClr val="FF0000"/>
                </a:solidFill>
                <a:latin typeface="Times New Roman" panose="02020603050405020304" pitchFamily="18" charset="0"/>
                <a:ea typeface="宋体" panose="02010600030101010101" pitchFamily="2" charset="-122"/>
              </a:rPr>
              <a:t>累积</a:t>
            </a:r>
            <a:r>
              <a:rPr lang="zh-CN" altLang="zh-CN" kern="100" dirty="0">
                <a:solidFill>
                  <a:srgbClr val="FF0000"/>
                </a:solidFill>
                <a:latin typeface="Times New Roman" panose="02020603050405020304" pitchFamily="18" charset="0"/>
                <a:ea typeface="宋体" panose="02010600030101010101" pitchFamily="2" charset="-122"/>
              </a:rPr>
              <a:t>振铃计数和累积</a:t>
            </a:r>
            <a:r>
              <a:rPr lang="zh-CN" altLang="zh-CN" kern="100" dirty="0" smtClean="0">
                <a:solidFill>
                  <a:srgbClr val="FF0000"/>
                </a:solidFill>
                <a:latin typeface="Times New Roman" panose="02020603050405020304" pitchFamily="18" charset="0"/>
                <a:ea typeface="宋体" panose="02010600030101010101" pitchFamily="2" charset="-122"/>
              </a:rPr>
              <a:t>能量</a:t>
            </a:r>
            <a:r>
              <a:rPr lang="zh-CN" altLang="en-US" kern="100" dirty="0" smtClean="0">
                <a:latin typeface="Times New Roman" panose="02020603050405020304" pitchFamily="18" charset="0"/>
                <a:ea typeface="宋体" panose="02010600030101010101" pitchFamily="2" charset="-122"/>
              </a:rPr>
              <a:t>为基本参数的</a:t>
            </a:r>
            <a:r>
              <a:rPr lang="zh-CN" altLang="zh-CN" kern="100" dirty="0" smtClean="0">
                <a:latin typeface="Times New Roman" panose="02020603050405020304" pitchFamily="18" charset="0"/>
                <a:ea typeface="宋体" panose="02010600030101010101" pitchFamily="2" charset="-122"/>
              </a:rPr>
              <a:t>损伤模型</a:t>
            </a:r>
            <a:r>
              <a:rPr lang="zh-CN" altLang="en-US" kern="100" dirty="0" smtClean="0">
                <a:latin typeface="Times New Roman" panose="02020603050405020304" pitchFamily="18" charset="0"/>
                <a:ea typeface="宋体" panose="02010600030101010101" pitchFamily="2" charset="-122"/>
              </a:rPr>
              <a:t>。</a:t>
            </a:r>
            <a:endParaRPr lang="en-US" altLang="zh-CN" kern="100" dirty="0" smtClean="0">
              <a:latin typeface="Times New Roman" panose="02020603050405020304" pitchFamily="18" charset="0"/>
              <a:ea typeface="宋体" panose="02010600030101010101" pitchFamily="2" charset="-122"/>
            </a:endParaRPr>
          </a:p>
          <a:p>
            <a:pPr marL="285750" indent="-285750" algn="just">
              <a:buFont typeface="Arial" panose="020B0604020202020204" pitchFamily="34" charset="0"/>
              <a:buChar char="•"/>
            </a:pPr>
            <a:r>
              <a:rPr lang="en-US" altLang="zh-CN" kern="100" dirty="0" smtClean="0">
                <a:latin typeface="Times New Roman" panose="02020603050405020304" pitchFamily="18" charset="0"/>
                <a:ea typeface="宋体" panose="02010600030101010101" pitchFamily="2" charset="-122"/>
              </a:rPr>
              <a:t>…</a:t>
            </a:r>
            <a:endParaRPr lang="zh-CN" altLang="en-US" dirty="0"/>
          </a:p>
        </p:txBody>
      </p:sp>
      <p:sp>
        <p:nvSpPr>
          <p:cNvPr id="9" name="矩形 8"/>
          <p:cNvSpPr/>
          <p:nvPr/>
        </p:nvSpPr>
        <p:spPr>
          <a:xfrm>
            <a:off x="467544" y="4483752"/>
            <a:ext cx="8219256" cy="923330"/>
          </a:xfrm>
          <a:prstGeom prst="rect">
            <a:avLst/>
          </a:prstGeom>
        </p:spPr>
        <p:txBody>
          <a:bodyPr wrap="square">
            <a:spAutoFit/>
          </a:bodyPr>
          <a:lstStyle/>
          <a:p>
            <a:r>
              <a:rPr lang="zh-CN" altLang="en-US" dirty="0">
                <a:solidFill>
                  <a:srgbClr val="FF0000"/>
                </a:solidFill>
              </a:rPr>
              <a:t>现有研究中基于声发射的疲劳问题研究多结合传统断裂力学，结合连续介质损伤力学的研究也较少，而考虑材料损伤的微观机制，基于微观机制模型的声发射损伤模型的研究几乎为</a:t>
            </a:r>
            <a:r>
              <a:rPr lang="zh-CN" altLang="en-US" dirty="0" smtClean="0">
                <a:solidFill>
                  <a:srgbClr val="FF0000"/>
                </a:solidFill>
              </a:rPr>
              <a:t>空白。</a:t>
            </a:r>
            <a:endParaRPr lang="zh-CN" altLang="en-US" dirty="0">
              <a:solidFill>
                <a:srgbClr val="FF0000"/>
              </a:solidFill>
            </a:endParaRPr>
          </a:p>
        </p:txBody>
      </p:sp>
      <p:sp>
        <p:nvSpPr>
          <p:cNvPr id="7" name="文本框 6"/>
          <p:cNvSpPr txBox="1"/>
          <p:nvPr/>
        </p:nvSpPr>
        <p:spPr>
          <a:xfrm>
            <a:off x="754581" y="3131956"/>
            <a:ext cx="7160935" cy="584775"/>
          </a:xfrm>
          <a:prstGeom prst="rect">
            <a:avLst/>
          </a:prstGeom>
          <a:solidFill>
            <a:schemeClr val="tx2">
              <a:lumMod val="20000"/>
              <a:lumOff val="80000"/>
            </a:schemeClr>
          </a:solidFill>
        </p:spPr>
        <p:txBody>
          <a:bodyPr wrap="none" rtlCol="0">
            <a:spAutoFit/>
          </a:bodyPr>
          <a:lstStyle/>
          <a:p>
            <a:r>
              <a:rPr lang="zh-CN" altLang="en-US" sz="3200" dirty="0" smtClean="0">
                <a:solidFill>
                  <a:srgbClr val="FF0000"/>
                </a:solidFill>
                <a:latin typeface="黑体" panose="02010609060101010101" pitchFamily="49" charset="-122"/>
                <a:ea typeface="黑体" panose="02010609060101010101" pitchFamily="49" charset="-122"/>
              </a:rPr>
              <a:t>声发射结合微观机制模型研究疲劳断裂</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018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61F44B7-D2C0-4B25-86F2-98975BA3EE30}" type="slidenum">
              <a:rPr lang="zh-CN" altLang="en-US" smtClean="0"/>
              <a:pPr>
                <a:defRPr/>
              </a:pPr>
              <a:t>18</a:t>
            </a:fld>
            <a:endParaRPr lang="zh-CN" altLang="en-US" sz="1800">
              <a:solidFill>
                <a:schemeClr val="tx1"/>
              </a:solidFill>
              <a:ea typeface="宋体" pitchFamily="2" charset="-122"/>
            </a:endParaRPr>
          </a:p>
        </p:txBody>
      </p:sp>
      <p:sp>
        <p:nvSpPr>
          <p:cNvPr id="4" name="TextBox 10"/>
          <p:cNvSpPr>
            <a:spLocks noChangeArrowheads="1"/>
          </p:cNvSpPr>
          <p:nvPr/>
        </p:nvSpPr>
        <p:spPr bwMode="auto">
          <a:xfrm>
            <a:off x="1187624" y="1680448"/>
            <a:ext cx="306034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课题背景</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tx1">
                    <a:lumMod val="75000"/>
                    <a:lumOff val="25000"/>
                  </a:schemeClr>
                </a:solidFill>
              </a:rPr>
              <a:t>研究</a:t>
            </a:r>
            <a:r>
              <a:rPr lang="zh-CN" altLang="en-US" sz="2400" dirty="0">
                <a:solidFill>
                  <a:schemeClr val="tx1">
                    <a:lumMod val="75000"/>
                    <a:lumOff val="25000"/>
                  </a:schemeClr>
                </a:solidFill>
              </a:rPr>
              <a:t>现状</a:t>
            </a:r>
            <a:endParaRPr lang="en-US" altLang="zh-CN" sz="2400" dirty="0" smtClean="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研究目的及创新点</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研究方案</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工作计划</a:t>
            </a:r>
            <a:endParaRPr lang="en-US" altLang="zh-CN" sz="2400" dirty="0" smtClean="0">
              <a:solidFill>
                <a:schemeClr val="bg1">
                  <a:lumMod val="75000"/>
                </a:schemeClr>
              </a:solidFill>
            </a:endParaRPr>
          </a:p>
        </p:txBody>
      </p:sp>
      <p:sp>
        <p:nvSpPr>
          <p:cNvPr id="5" name="矩形 4"/>
          <p:cNvSpPr/>
          <p:nvPr/>
        </p:nvSpPr>
        <p:spPr>
          <a:xfrm>
            <a:off x="4130622" y="1484784"/>
            <a:ext cx="4572000" cy="1785104"/>
          </a:xfrm>
          <a:prstGeom prst="rect">
            <a:avLst/>
          </a:prstGeom>
        </p:spPr>
        <p:txBody>
          <a:bodyPr>
            <a:spAutoFit/>
          </a:bodyPr>
          <a:lstStyle/>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软钢阻尼器</a:t>
            </a:r>
            <a:endParaRPr lang="en-US" altLang="zh-CN" sz="2000" b="1" dirty="0" smtClean="0">
              <a:solidFill>
                <a:schemeClr val="bg1">
                  <a:lumMod val="75000"/>
                </a:schemeClr>
              </a:solidFill>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剪切</a:t>
            </a:r>
            <a:r>
              <a:rPr lang="zh-CN" altLang="en-US" sz="2000" b="1" dirty="0" smtClean="0">
                <a:solidFill>
                  <a:schemeClr val="bg1">
                    <a:lumMod val="75000"/>
                  </a:schemeClr>
                </a:solidFill>
                <a:ea typeface="宋体" charset="-122"/>
                <a:cs typeface="Arial" charset="0"/>
              </a:rPr>
              <a:t>钢板</a:t>
            </a:r>
            <a:endParaRPr lang="en-US" altLang="zh-CN" sz="2000" b="1" dirty="0" smtClean="0">
              <a:solidFill>
                <a:schemeClr val="bg1">
                  <a:lumMod val="75000"/>
                </a:schemeClr>
              </a:solidFill>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声发射检测技术</a:t>
            </a:r>
            <a:endParaRPr lang="en-US" altLang="zh-CN" sz="2000" b="1" dirty="0" smtClean="0">
              <a:solidFill>
                <a:schemeClr val="bg1">
                  <a:lumMod val="75000"/>
                </a:schemeClr>
              </a:solidFill>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ea typeface="宋体" charset="-122"/>
                <a:cs typeface="Arial" charset="0"/>
              </a:rPr>
              <a:t>微观机制模型</a:t>
            </a:r>
            <a:endParaRPr lang="en-US" altLang="zh-CN" sz="2000" b="1" dirty="0">
              <a:ea typeface="宋体" charset="-122"/>
              <a:cs typeface="Arial" charset="0"/>
            </a:endParaRPr>
          </a:p>
        </p:txBody>
      </p:sp>
      <p:cxnSp>
        <p:nvCxnSpPr>
          <p:cNvPr id="6" name="直接连接符 5"/>
          <p:cNvCxnSpPr/>
          <p:nvPr/>
        </p:nvCxnSpPr>
        <p:spPr>
          <a:xfrm flipV="1">
            <a:off x="2906486" y="2587808"/>
            <a:ext cx="129614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355976" y="1556792"/>
            <a:ext cx="0"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441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19</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en-GB" altLang="zh-CN" sz="2000" b="1" dirty="0">
                <a:ea typeface="宋体" charset="-122"/>
                <a:cs typeface="Arial" charset="0"/>
              </a:rPr>
              <a:t>VGM</a:t>
            </a:r>
            <a:r>
              <a:rPr lang="zh-CN" altLang="en-US" sz="2000" b="1" dirty="0">
                <a:ea typeface="宋体" charset="-122"/>
                <a:cs typeface="Arial" charset="0"/>
              </a:rPr>
              <a:t>模型和</a:t>
            </a:r>
            <a:r>
              <a:rPr lang="en-GB" altLang="zh-CN" sz="2000" b="1" dirty="0">
                <a:ea typeface="宋体" charset="-122"/>
                <a:cs typeface="Arial" charset="0"/>
              </a:rPr>
              <a:t>SMCS</a:t>
            </a:r>
            <a:r>
              <a:rPr lang="zh-CN" altLang="en-US" sz="2000" b="1" dirty="0">
                <a:ea typeface="宋体" charset="-122"/>
                <a:cs typeface="Arial" charset="0"/>
              </a:rPr>
              <a:t>模型</a:t>
            </a:r>
            <a:endParaRPr lang="en-US" altLang="zh-CN" sz="2000" b="1" dirty="0">
              <a:ea typeface="宋体" charset="-122"/>
              <a:cs typeface="Arial" charset="0"/>
            </a:endParaRPr>
          </a:p>
        </p:txBody>
      </p:sp>
      <p:cxnSp>
        <p:nvCxnSpPr>
          <p:cNvPr id="4" name="直接连接符 3"/>
          <p:cNvCxnSpPr/>
          <p:nvPr/>
        </p:nvCxnSpPr>
        <p:spPr>
          <a:xfrm>
            <a:off x="323528" y="1133456"/>
            <a:ext cx="2736304"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3528" y="1484784"/>
            <a:ext cx="4974503" cy="369332"/>
          </a:xfrm>
          <a:prstGeom prst="rect">
            <a:avLst/>
          </a:prstGeom>
        </p:spPr>
        <p:txBody>
          <a:bodyPr wrap="none">
            <a:spAutoFit/>
          </a:bodyPr>
          <a:lstStyle/>
          <a:p>
            <a:pPr marL="285750" indent="-285750">
              <a:buFont typeface="Wingdings" panose="05000000000000000000" pitchFamily="2" charset="2"/>
              <a:buChar char="l"/>
            </a:pPr>
            <a:r>
              <a:rPr lang="zh-CN" altLang="en-US" dirty="0" smtClean="0"/>
              <a:t>微孔扩展模型（</a:t>
            </a:r>
            <a:r>
              <a:rPr lang="en-US" altLang="zh-CN" dirty="0" smtClean="0"/>
              <a:t>Void growth model</a:t>
            </a:r>
            <a:r>
              <a:rPr lang="zh-CN" altLang="en-US" dirty="0" smtClean="0"/>
              <a:t>，</a:t>
            </a:r>
            <a:r>
              <a:rPr lang="en-US" altLang="zh-CN" dirty="0" smtClean="0"/>
              <a:t>VGM</a:t>
            </a:r>
            <a:r>
              <a:rPr lang="zh-CN" altLang="en-US" dirty="0" smtClean="0"/>
              <a:t>）</a:t>
            </a:r>
            <a:endParaRPr lang="zh-CN" altLang="en-US" dirty="0"/>
          </a:p>
        </p:txBody>
      </p:sp>
      <p:sp>
        <p:nvSpPr>
          <p:cNvPr id="7" name="矩形 6"/>
          <p:cNvSpPr/>
          <p:nvPr/>
        </p:nvSpPr>
        <p:spPr>
          <a:xfrm>
            <a:off x="611560" y="1921767"/>
            <a:ext cx="7848872" cy="646331"/>
          </a:xfrm>
          <a:prstGeom prst="rect">
            <a:avLst/>
          </a:prstGeom>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该模型用微孔洞平均半径增长来描述微孔洞的增长，微孔洞的增长与塑性应变和应力三轴度的变化历史有关。</a:t>
            </a:r>
            <a:endParaRPr lang="zh-CN" altLang="en-US" dirty="0"/>
          </a:p>
        </p:txBody>
      </p:sp>
      <p:pic>
        <p:nvPicPr>
          <p:cNvPr id="10" name="图片 9"/>
          <p:cNvPicPr/>
          <p:nvPr/>
        </p:nvPicPr>
        <p:blipFill>
          <a:blip r:embed="rId2"/>
          <a:stretch>
            <a:fillRect/>
          </a:stretch>
        </p:blipFill>
        <p:spPr>
          <a:xfrm>
            <a:off x="611694" y="2635749"/>
            <a:ext cx="2499379" cy="937267"/>
          </a:xfrm>
          <a:prstGeom prst="rect">
            <a:avLst/>
          </a:prstGeom>
        </p:spPr>
      </p:pic>
      <p:sp>
        <p:nvSpPr>
          <p:cNvPr id="11" name="矩形 10"/>
          <p:cNvSpPr/>
          <p:nvPr/>
        </p:nvSpPr>
        <p:spPr>
          <a:xfrm>
            <a:off x="323528" y="3713838"/>
            <a:ext cx="7077579" cy="369332"/>
          </a:xfrm>
          <a:prstGeom prst="rect">
            <a:avLst/>
          </a:prstGeom>
        </p:spPr>
        <p:txBody>
          <a:bodyPr wrap="none">
            <a:spAutoFit/>
          </a:bodyPr>
          <a:lstStyle/>
          <a:p>
            <a:pPr marL="285750" indent="-285750">
              <a:buFont typeface="Wingdings" panose="05000000000000000000" pitchFamily="2" charset="2"/>
              <a:buChar char="l"/>
            </a:pPr>
            <a:r>
              <a:rPr lang="zh-CN" altLang="en-US" dirty="0" smtClean="0"/>
              <a:t>应力修正临界应变模型（</a:t>
            </a:r>
            <a:r>
              <a:rPr lang="en-US" altLang="zh-CN" dirty="0"/>
              <a:t>Stress modified critical strain</a:t>
            </a:r>
            <a:r>
              <a:rPr lang="zh-CN" altLang="en-US" dirty="0"/>
              <a:t>，</a:t>
            </a:r>
            <a:r>
              <a:rPr lang="en-US" altLang="zh-CN" dirty="0"/>
              <a:t>SMCS</a:t>
            </a:r>
            <a:r>
              <a:rPr lang="zh-CN" altLang="en-US" dirty="0" smtClean="0"/>
              <a:t>）</a:t>
            </a:r>
            <a:endParaRPr lang="zh-CN" altLang="en-US" dirty="0"/>
          </a:p>
        </p:txBody>
      </p:sp>
      <p:sp>
        <p:nvSpPr>
          <p:cNvPr id="12" name="矩形 11"/>
          <p:cNvSpPr/>
          <p:nvPr/>
        </p:nvSpPr>
        <p:spPr>
          <a:xfrm>
            <a:off x="611560" y="4223992"/>
            <a:ext cx="7848872" cy="646331"/>
          </a:xfrm>
          <a:prstGeom prst="rect">
            <a:avLst/>
          </a:prstGeom>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许多实际情况中，材料变形不是很大，即使塑性应变增加很快，但应力三轴度大体上保持不变，如</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图所</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示</a:t>
            </a:r>
            <a:endParaRPr lang="zh-CN" altLang="en-US" dirty="0"/>
          </a:p>
        </p:txBody>
      </p:sp>
      <p:pic>
        <p:nvPicPr>
          <p:cNvPr id="13" name="图片 12"/>
          <p:cNvPicPr/>
          <p:nvPr/>
        </p:nvPicPr>
        <p:blipFill>
          <a:blip r:embed="rId3"/>
          <a:stretch>
            <a:fillRect/>
          </a:stretch>
        </p:blipFill>
        <p:spPr>
          <a:xfrm>
            <a:off x="6178550" y="4560466"/>
            <a:ext cx="2425898" cy="1676756"/>
          </a:xfrm>
          <a:prstGeom prst="rect">
            <a:avLst/>
          </a:prstGeom>
        </p:spPr>
      </p:pic>
      <p:pic>
        <p:nvPicPr>
          <p:cNvPr id="14" name="图片 13"/>
          <p:cNvPicPr/>
          <p:nvPr/>
        </p:nvPicPr>
        <p:blipFill>
          <a:blip r:embed="rId4"/>
          <a:stretch>
            <a:fillRect/>
          </a:stretch>
        </p:blipFill>
        <p:spPr>
          <a:xfrm>
            <a:off x="611560" y="5057898"/>
            <a:ext cx="2952328" cy="664149"/>
          </a:xfrm>
          <a:prstGeom prst="rect">
            <a:avLst/>
          </a:prstGeom>
        </p:spPr>
      </p:pic>
    </p:spTree>
    <p:extLst>
      <p:ext uri="{BB962C8B-B14F-4D97-AF65-F5344CB8AC3E}">
        <p14:creationId xmlns:p14="http://schemas.microsoft.com/office/powerpoint/2010/main" val="1136680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25" y="-4763"/>
            <a:ext cx="12858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5" name="Group 3"/>
          <p:cNvGrpSpPr>
            <a:grpSpLocks/>
          </p:cNvGrpSpPr>
          <p:nvPr/>
        </p:nvGrpSpPr>
        <p:grpSpPr bwMode="auto">
          <a:xfrm>
            <a:off x="1763688" y="1124744"/>
            <a:ext cx="5076986" cy="1337108"/>
            <a:chOff x="-15250" y="-631561"/>
            <a:chExt cx="5076442" cy="1111943"/>
          </a:xfrm>
        </p:grpSpPr>
        <p:sp>
          <p:nvSpPr>
            <p:cNvPr id="18440" name="矩形 4"/>
            <p:cNvSpPr>
              <a:spLocks noChangeArrowheads="1"/>
            </p:cNvSpPr>
            <p:nvPr/>
          </p:nvSpPr>
          <p:spPr bwMode="auto">
            <a:xfrm rot="-1431031">
              <a:off x="70012" y="5232"/>
              <a:ext cx="643801" cy="475150"/>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18441" name="Group 5"/>
            <p:cNvGrpSpPr>
              <a:grpSpLocks/>
            </p:cNvGrpSpPr>
            <p:nvPr/>
          </p:nvGrpSpPr>
          <p:grpSpPr bwMode="auto">
            <a:xfrm>
              <a:off x="-15250" y="-631561"/>
              <a:ext cx="5076442" cy="1075466"/>
              <a:chOff x="-15250" y="-631561"/>
              <a:chExt cx="5076442" cy="1075466"/>
            </a:xfrm>
          </p:grpSpPr>
          <p:sp>
            <p:nvSpPr>
              <p:cNvPr id="18442" name="直接连接符 6"/>
              <p:cNvSpPr>
                <a:spLocks noChangeShapeType="1"/>
              </p:cNvSpPr>
              <p:nvPr/>
            </p:nvSpPr>
            <p:spPr bwMode="auto">
              <a:xfrm>
                <a:off x="314939" y="-82734"/>
                <a:ext cx="4570231" cy="0"/>
              </a:xfrm>
              <a:prstGeom prst="line">
                <a:avLst/>
              </a:prstGeom>
              <a:noFill/>
              <a:ln w="9525">
                <a:solidFill>
                  <a:srgbClr val="827C7A"/>
                </a:solidFill>
                <a:prstDash val="sysDash"/>
                <a:round/>
                <a:headEnd type="diamond" w="med" len="me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18443" name="矩形 7"/>
              <p:cNvSpPr>
                <a:spLocks noChangeArrowheads="1"/>
              </p:cNvSpPr>
              <p:nvPr/>
            </p:nvSpPr>
            <p:spPr bwMode="auto">
              <a:xfrm rot="-1431031">
                <a:off x="-15250" y="34783"/>
                <a:ext cx="321601" cy="409122"/>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sp>
            <p:nvSpPr>
              <p:cNvPr id="10249" name="TextBox 8"/>
              <p:cNvSpPr>
                <a:spLocks noChangeArrowheads="1"/>
              </p:cNvSpPr>
              <p:nvPr/>
            </p:nvSpPr>
            <p:spPr bwMode="auto">
              <a:xfrm>
                <a:off x="180152" y="-631561"/>
                <a:ext cx="4881040" cy="4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defRPr/>
                </a:pPr>
                <a:r>
                  <a:rPr lang="zh-CN" altLang="en-US" dirty="0" smtClean="0">
                    <a:latin typeface="Times New Roman" pitchFamily="18" charset="0"/>
                    <a:cs typeface="Times New Roman" pitchFamily="18" charset="0"/>
                  </a:rPr>
                  <a:t>目录</a:t>
                </a:r>
              </a:p>
            </p:txBody>
          </p:sp>
          <p:sp>
            <p:nvSpPr>
              <p:cNvPr id="18445" name="TextBox 9"/>
              <p:cNvSpPr>
                <a:spLocks noChangeArrowheads="1"/>
              </p:cNvSpPr>
              <p:nvPr/>
            </p:nvSpPr>
            <p:spPr bwMode="auto">
              <a:xfrm>
                <a:off x="117107" y="38987"/>
                <a:ext cx="360040" cy="33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r>
                  <a:rPr lang="en-US" altLang="zh-CN" sz="2000" b="1">
                    <a:solidFill>
                      <a:schemeClr val="bg1"/>
                    </a:solidFill>
                  </a:rPr>
                  <a:t>1</a:t>
                </a:r>
                <a:endParaRPr lang="zh-CN" altLang="en-US" sz="1800">
                  <a:latin typeface="Arial" pitchFamily="34" charset="0"/>
                  <a:ea typeface="宋体" pitchFamily="2" charset="-122"/>
                </a:endParaRPr>
              </a:p>
            </p:txBody>
          </p:sp>
        </p:grpSp>
      </p:grpSp>
      <p:sp>
        <p:nvSpPr>
          <p:cNvPr id="16388" name="TextBox 10"/>
          <p:cNvSpPr>
            <a:spLocks noChangeArrowheads="1"/>
          </p:cNvSpPr>
          <p:nvPr/>
        </p:nvSpPr>
        <p:spPr bwMode="auto">
          <a:xfrm>
            <a:off x="3492860" y="2131463"/>
            <a:ext cx="306034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2400" dirty="0" smtClean="0">
                <a:solidFill>
                  <a:schemeClr val="tx1">
                    <a:lumMod val="75000"/>
                    <a:lumOff val="25000"/>
                  </a:schemeClr>
                </a:solidFill>
              </a:rPr>
              <a:t>课题背景</a:t>
            </a:r>
            <a:endParaRPr lang="en-US" altLang="zh-CN" sz="2400" dirty="0" smtClean="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tx1">
                    <a:lumMod val="75000"/>
                    <a:lumOff val="25000"/>
                  </a:schemeClr>
                </a:solidFill>
              </a:rPr>
              <a:t>研究</a:t>
            </a:r>
            <a:r>
              <a:rPr lang="zh-CN" altLang="en-US" sz="2400" dirty="0">
                <a:solidFill>
                  <a:schemeClr val="tx1">
                    <a:lumMod val="75000"/>
                    <a:lumOff val="25000"/>
                  </a:schemeClr>
                </a:solidFill>
              </a:rPr>
              <a:t>现状</a:t>
            </a:r>
            <a:endParaRPr lang="en-US" altLang="zh-CN" sz="2400" dirty="0" smtClean="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tx1">
                    <a:lumMod val="75000"/>
                    <a:lumOff val="25000"/>
                  </a:schemeClr>
                </a:solidFill>
              </a:rPr>
              <a:t>研究目的及创新点</a:t>
            </a:r>
            <a:endParaRPr lang="en-US" altLang="zh-CN" sz="2400" dirty="0" smtClean="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tx1">
                    <a:lumMod val="75000"/>
                    <a:lumOff val="25000"/>
                  </a:schemeClr>
                </a:solidFill>
              </a:rPr>
              <a:t>研究方案</a:t>
            </a:r>
            <a:endParaRPr lang="en-US" altLang="zh-CN" sz="2400" dirty="0" smtClean="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tx1">
                    <a:lumMod val="75000"/>
                    <a:lumOff val="25000"/>
                  </a:schemeClr>
                </a:solidFill>
              </a:rPr>
              <a:t>工作计划</a:t>
            </a:r>
            <a:endParaRPr lang="en-US" altLang="zh-CN" sz="2400" dirty="0" smtClean="0">
              <a:solidFill>
                <a:schemeClr val="tx1">
                  <a:lumMod val="75000"/>
                  <a:lumOff val="25000"/>
                </a:schemeClr>
              </a:solidFill>
            </a:endParaRPr>
          </a:p>
        </p:txBody>
      </p:sp>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2</a:t>
            </a:fld>
            <a:endParaRPr lang="zh-CN" altLang="en-US" sz="1800" dirty="0">
              <a:solidFill>
                <a:schemeClr val="tx1"/>
              </a:solidFill>
              <a:ea typeface="宋体" pitchFamily="2" charset="-122"/>
            </a:endParaRPr>
          </a:p>
        </p:txBody>
      </p:sp>
    </p:spTree>
    <p:extLst>
      <p:ext uri="{BB962C8B-B14F-4D97-AF65-F5344CB8AC3E}">
        <p14:creationId xmlns:p14="http://schemas.microsoft.com/office/powerpoint/2010/main" val="141520016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20</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en-GB" altLang="zh-CN" sz="2000" b="1" dirty="0">
                <a:ea typeface="宋体" charset="-122"/>
                <a:cs typeface="Arial" charset="0"/>
              </a:rPr>
              <a:t>CVGM</a:t>
            </a:r>
            <a:r>
              <a:rPr lang="zh-CN" altLang="en-US" sz="2000" b="1" dirty="0">
                <a:ea typeface="宋体" charset="-122"/>
                <a:cs typeface="Arial" charset="0"/>
              </a:rPr>
              <a:t>模型和</a:t>
            </a:r>
            <a:r>
              <a:rPr lang="en-GB" altLang="zh-CN" sz="2000" b="1" dirty="0">
                <a:ea typeface="宋体" charset="-122"/>
                <a:cs typeface="Arial" charset="0"/>
              </a:rPr>
              <a:t>DSPS</a:t>
            </a:r>
            <a:r>
              <a:rPr lang="zh-CN" altLang="en-US" sz="2000" b="1" dirty="0">
                <a:ea typeface="宋体" charset="-122"/>
                <a:cs typeface="Arial" charset="0"/>
              </a:rPr>
              <a:t>模型</a:t>
            </a:r>
            <a:endParaRPr lang="en-US" altLang="zh-CN" sz="2000" b="1" dirty="0">
              <a:ea typeface="宋体" charset="-122"/>
              <a:cs typeface="Arial" charset="0"/>
            </a:endParaRPr>
          </a:p>
        </p:txBody>
      </p:sp>
      <p:cxnSp>
        <p:nvCxnSpPr>
          <p:cNvPr id="4" name="直接连接符 3"/>
          <p:cNvCxnSpPr/>
          <p:nvPr/>
        </p:nvCxnSpPr>
        <p:spPr>
          <a:xfrm>
            <a:off x="323528" y="1133456"/>
            <a:ext cx="2880320"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3528" y="1340768"/>
            <a:ext cx="8136904" cy="646331"/>
          </a:xfrm>
          <a:prstGeom prst="rect">
            <a:avLst/>
          </a:prstGeom>
        </p:spPr>
        <p:txBody>
          <a:bodyPr wrap="square">
            <a:spAutoFit/>
          </a:bodyPr>
          <a:lstStyle/>
          <a:p>
            <a:r>
              <a:rPr lang="en-US" altLang="zh-CN" kern="100" dirty="0" err="1">
                <a:latin typeface="Times New Roman" panose="02020603050405020304" pitchFamily="18" charset="0"/>
                <a:ea typeface="宋体" panose="02010600030101010101" pitchFamily="2" charset="-122"/>
              </a:rPr>
              <a:t>Kanvinde</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kern="100" dirty="0">
                <a:latin typeface="Times New Roman" panose="02020603050405020304" pitchFamily="18" charset="0"/>
                <a:ea typeface="宋体" panose="02010600030101010101" pitchFamily="2" charset="-122"/>
              </a:rPr>
              <a:t> </a:t>
            </a:r>
            <a:r>
              <a:rPr lang="en-US" altLang="zh-CN" kern="100" dirty="0" err="1">
                <a:latin typeface="Times New Roman" panose="02020603050405020304" pitchFamily="18" charset="0"/>
                <a:ea typeface="宋体" panose="02010600030101010101" pitchFamily="2" charset="-122"/>
              </a:rPr>
              <a:t>Deierlein</a:t>
            </a:r>
            <a:r>
              <a:rPr lang="en-US" altLang="zh-CN" baseline="30000" dirty="0">
                <a:solidFill>
                  <a:srgbClr val="080000"/>
                </a:solidFill>
                <a:latin typeface="Times New Roman" panose="02020603050405020304" pitchFamily="18" charset="0"/>
                <a:ea typeface="宋体" panose="02010600030101010101" pitchFamily="2" charset="-122"/>
              </a:rPr>
              <a:t>[81]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通过引入一个考虑拉压不同的符号函数，将钢材微孔扩展模型推广到循环荷载情况</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下</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7" name="矩形 6"/>
          <p:cNvSpPr/>
          <p:nvPr/>
        </p:nvSpPr>
        <p:spPr>
          <a:xfrm>
            <a:off x="357199" y="4342747"/>
            <a:ext cx="6333850" cy="369332"/>
          </a:xfrm>
          <a:prstGeom prst="rect">
            <a:avLst/>
          </a:prstGeom>
        </p:spPr>
        <p:txBody>
          <a:bodyPr wrap="none">
            <a:spAutoFit/>
          </a:bodyPr>
          <a:lstStyle/>
          <a:p>
            <a:pPr marL="285750" indent="-285750">
              <a:buFont typeface="Wingdings" panose="05000000000000000000" pitchFamily="2" charset="2"/>
              <a:buChar char="l"/>
            </a:pPr>
            <a:r>
              <a:rPr lang="zh-CN" altLang="en-US" dirty="0"/>
              <a:t>循环微孔扩展模型</a:t>
            </a:r>
            <a:r>
              <a:rPr lang="zh-CN" altLang="en-US" dirty="0" smtClean="0"/>
              <a:t>（</a:t>
            </a:r>
            <a:r>
              <a:rPr lang="en-GB" altLang="zh-CN" dirty="0" smtClean="0"/>
              <a:t>Cyclic </a:t>
            </a:r>
            <a:r>
              <a:rPr lang="en-GB" altLang="zh-CN" dirty="0"/>
              <a:t>Void Growth </a:t>
            </a:r>
            <a:r>
              <a:rPr lang="en-GB" altLang="zh-CN" dirty="0" smtClean="0"/>
              <a:t>Model</a:t>
            </a:r>
            <a:r>
              <a:rPr lang="zh-CN" altLang="en-US" dirty="0" smtClean="0"/>
              <a:t>，</a:t>
            </a:r>
            <a:r>
              <a:rPr lang="en-US" altLang="zh-CN" dirty="0" smtClean="0"/>
              <a:t>CVGM</a:t>
            </a:r>
            <a:r>
              <a:rPr lang="zh-CN" altLang="en-GB" dirty="0" smtClean="0"/>
              <a:t>）</a:t>
            </a:r>
            <a:endParaRPr lang="zh-CN" altLang="en-US" dirty="0"/>
          </a:p>
        </p:txBody>
      </p:sp>
      <p:sp>
        <p:nvSpPr>
          <p:cNvPr id="8" name="矩形 7"/>
          <p:cNvSpPr/>
          <p:nvPr/>
        </p:nvSpPr>
        <p:spPr>
          <a:xfrm>
            <a:off x="357199" y="2200870"/>
            <a:ext cx="8577989" cy="369332"/>
          </a:xfrm>
          <a:prstGeom prst="rect">
            <a:avLst/>
          </a:prstGeom>
        </p:spPr>
        <p:txBody>
          <a:bodyPr wrap="none">
            <a:spAutoFit/>
          </a:bodyPr>
          <a:lstStyle/>
          <a:p>
            <a:pPr marL="285750" indent="-285750">
              <a:buFont typeface="Wingdings" panose="05000000000000000000" pitchFamily="2" charset="2"/>
              <a:buChar char="l"/>
            </a:pPr>
            <a:r>
              <a:rPr lang="zh-CN" altLang="zh-CN" dirty="0"/>
              <a:t>退化有效塑性应变模型（</a:t>
            </a:r>
            <a:r>
              <a:rPr lang="en-US" altLang="zh-CN" dirty="0"/>
              <a:t>Degraded Significant Plastic Strain model</a:t>
            </a:r>
            <a:r>
              <a:rPr lang="zh-CN" altLang="zh-CN" dirty="0" smtClean="0"/>
              <a:t>，</a:t>
            </a:r>
            <a:r>
              <a:rPr lang="en-US" altLang="zh-CN" dirty="0" smtClean="0"/>
              <a:t>DSPS</a:t>
            </a:r>
            <a:r>
              <a:rPr lang="zh-CN" altLang="zh-CN" dirty="0" smtClean="0"/>
              <a:t>）</a:t>
            </a:r>
            <a:endParaRPr lang="zh-CN" altLang="en-US" dirty="0"/>
          </a:p>
        </p:txBody>
      </p:sp>
      <p:sp>
        <p:nvSpPr>
          <p:cNvPr id="9" name="矩形 8"/>
          <p:cNvSpPr/>
          <p:nvPr/>
        </p:nvSpPr>
        <p:spPr>
          <a:xfrm>
            <a:off x="360714" y="2654398"/>
            <a:ext cx="8099718" cy="923330"/>
          </a:xfrm>
          <a:prstGeom prst="rect">
            <a:avLst/>
          </a:prstGeom>
        </p:spPr>
        <p:txBody>
          <a:bodyPr wrap="square">
            <a:spAutoFit/>
          </a:bodyPr>
          <a:lstStyle/>
          <a:p>
            <a:r>
              <a:rPr lang="en-US" altLang="zh-CN" kern="100" dirty="0">
                <a:latin typeface="Times New Roman" panose="02020603050405020304" pitchFamily="18" charset="0"/>
                <a:ea typeface="宋体" panose="02010600030101010101" pitchFamily="2" charset="-122"/>
              </a:rPr>
              <a:t>DSPS</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模型用有效塑性应变替代了</a:t>
            </a:r>
            <a:r>
              <a:rPr lang="en-US" altLang="zh-CN" kern="100" dirty="0" smtClean="0">
                <a:latin typeface="Times New Roman" panose="02020603050405020304" pitchFamily="18" charset="0"/>
                <a:ea typeface="宋体" panose="02010600030101010101" pitchFamily="2" charset="-122"/>
              </a:rPr>
              <a:t>SMCS</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模型</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中的等效塑性应变，以应对循环荷载作用下空穴的扩展和收缩两种状态。另外还引入了表征循环损伤累积过程的损伤函数</a:t>
            </a:r>
            <a:endParaRPr lang="zh-CN" altLang="en-US" dirty="0"/>
          </a:p>
        </p:txBody>
      </p:sp>
      <p:pic>
        <p:nvPicPr>
          <p:cNvPr id="10" name="图片 9"/>
          <p:cNvPicPr/>
          <p:nvPr/>
        </p:nvPicPr>
        <p:blipFill>
          <a:blip r:embed="rId2"/>
          <a:stretch>
            <a:fillRect/>
          </a:stretch>
        </p:blipFill>
        <p:spPr>
          <a:xfrm>
            <a:off x="357199" y="3577728"/>
            <a:ext cx="3273582" cy="729116"/>
          </a:xfrm>
          <a:prstGeom prst="rect">
            <a:avLst/>
          </a:prstGeom>
        </p:spPr>
      </p:pic>
      <p:sp>
        <p:nvSpPr>
          <p:cNvPr id="11" name="矩形 10"/>
          <p:cNvSpPr/>
          <p:nvPr/>
        </p:nvSpPr>
        <p:spPr>
          <a:xfrm>
            <a:off x="322716" y="4747982"/>
            <a:ext cx="8137715" cy="646331"/>
          </a:xfrm>
          <a:prstGeom prst="rect">
            <a:avLst/>
          </a:prstGeom>
        </p:spPr>
        <p:txBody>
          <a:bodyPr wrap="square">
            <a:spAutoFit/>
          </a:bodyPr>
          <a:lstStyle/>
          <a:p>
            <a:r>
              <a:rPr lang="en-US" altLang="zh-CN" kern="100" dirty="0">
                <a:latin typeface="Times New Roman" panose="02020603050405020304" pitchFamily="18" charset="0"/>
                <a:ea typeface="宋体" panose="02010600030101010101" pitchFamily="2" charset="-122"/>
              </a:rPr>
              <a:t>DSPS</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模型假定应力三轴度不随塑性应变的增加发生显著变化，而延性较好的材料在破坏前发生较大的变形，应力三轴度变化</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很大</a:t>
            </a:r>
            <a:r>
              <a:rPr lang="zh-CN" altLang="en-US"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12" name="图片 11"/>
          <p:cNvPicPr/>
          <p:nvPr/>
        </p:nvPicPr>
        <p:blipFill>
          <a:blip r:embed="rId3"/>
          <a:stretch>
            <a:fillRect/>
          </a:stretch>
        </p:blipFill>
        <p:spPr>
          <a:xfrm>
            <a:off x="354765" y="5435001"/>
            <a:ext cx="5682887" cy="641013"/>
          </a:xfrm>
          <a:prstGeom prst="rect">
            <a:avLst/>
          </a:prstGeom>
        </p:spPr>
      </p:pic>
    </p:spTree>
    <p:extLst>
      <p:ext uri="{BB962C8B-B14F-4D97-AF65-F5344CB8AC3E}">
        <p14:creationId xmlns:p14="http://schemas.microsoft.com/office/powerpoint/2010/main" val="546244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21</a:t>
            </a:fld>
            <a:endParaRPr lang="zh-CN" altLang="en-US" sz="1800" dirty="0">
              <a:solidFill>
                <a:schemeClr val="tx1"/>
              </a:solidFill>
              <a:ea typeface="宋体" pitchFamily="2" charset="-122"/>
            </a:endParaRPr>
          </a:p>
        </p:txBody>
      </p:sp>
      <p:sp>
        <p:nvSpPr>
          <p:cNvPr id="3" name="矩形 2"/>
          <p:cNvSpPr/>
          <p:nvPr/>
        </p:nvSpPr>
        <p:spPr>
          <a:xfrm>
            <a:off x="323528" y="693857"/>
            <a:ext cx="3528392"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微观机制模型国内外研究进展</a:t>
            </a:r>
            <a:endParaRPr lang="en-US" altLang="zh-CN" sz="2000" b="1" dirty="0">
              <a:ea typeface="宋体" charset="-122"/>
              <a:cs typeface="Arial" charset="0"/>
            </a:endParaRPr>
          </a:p>
        </p:txBody>
      </p:sp>
      <p:cxnSp>
        <p:nvCxnSpPr>
          <p:cNvPr id="4" name="直接连接符 3"/>
          <p:cNvCxnSpPr/>
          <p:nvPr/>
        </p:nvCxnSpPr>
        <p:spPr>
          <a:xfrm>
            <a:off x="323528" y="1133456"/>
            <a:ext cx="3456384"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extLst>
              <p:ext uri="{D42A27DB-BD31-4B8C-83A1-F6EECF244321}">
                <p14:modId xmlns:p14="http://schemas.microsoft.com/office/powerpoint/2010/main" val="784819338"/>
              </p:ext>
            </p:extLst>
          </p:nvPr>
        </p:nvGraphicFramePr>
        <p:xfrm>
          <a:off x="504114" y="1556792"/>
          <a:ext cx="8053103" cy="3000240"/>
        </p:xfrm>
        <a:graphic>
          <a:graphicData uri="http://schemas.openxmlformats.org/drawingml/2006/table">
            <a:tbl>
              <a:tblPr firstRow="1" firstCol="1" bandRow="1">
                <a:tableStyleId>{21E4AEA4-8DFA-4A89-87EB-49C32662AFE0}</a:tableStyleId>
              </a:tblPr>
              <a:tblGrid>
                <a:gridCol w="1255142"/>
                <a:gridCol w="2020656"/>
                <a:gridCol w="4777305"/>
              </a:tblGrid>
              <a:tr h="0">
                <a:tc>
                  <a:txBody>
                    <a:bodyPr/>
                    <a:lstStyle/>
                    <a:p>
                      <a:pPr indent="0" algn="ctr">
                        <a:spcAft>
                          <a:spcPts val="0"/>
                        </a:spcAft>
                      </a:pPr>
                      <a:r>
                        <a:rPr lang="zh-CN" sz="1800" kern="100" dirty="0" smtClean="0">
                          <a:effectLst/>
                          <a:latin typeface="Times New Roman" panose="02020603050405020304" pitchFamily="18" charset="0"/>
                          <a:ea typeface="黑体" panose="02010609060101010101" pitchFamily="49" charset="-122"/>
                          <a:cs typeface="Times New Roman" panose="02020603050405020304" pitchFamily="18" charset="0"/>
                        </a:rPr>
                        <a:t>学</a:t>
                      </a:r>
                      <a:r>
                        <a:rPr lang="en-US" altLang="zh-CN" sz="1800" kern="100" dirty="0" smtClean="0">
                          <a:effectLst/>
                          <a:latin typeface="Times New Roman" panose="02020603050405020304" pitchFamily="18" charset="0"/>
                          <a:ea typeface="黑体" panose="02010609060101010101" pitchFamily="49" charset="-122"/>
                          <a:cs typeface="Times New Roman" panose="02020603050405020304" pitchFamily="18" charset="0"/>
                        </a:rPr>
                        <a:t>    </a:t>
                      </a:r>
                      <a:r>
                        <a:rPr lang="zh-CN" sz="1800" kern="100" dirty="0" smtClean="0">
                          <a:effectLst/>
                          <a:latin typeface="Times New Roman" panose="02020603050405020304" pitchFamily="18" charset="0"/>
                          <a:ea typeface="黑体" panose="02010609060101010101" pitchFamily="49" charset="-122"/>
                          <a:cs typeface="Times New Roman" panose="02020603050405020304" pitchFamily="18" charset="0"/>
                        </a:rPr>
                        <a:t>者</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effectLst/>
                          <a:latin typeface="Times New Roman" panose="02020603050405020304" pitchFamily="18" charset="0"/>
                          <a:ea typeface="黑体" panose="02010609060101010101" pitchFamily="49" charset="-122"/>
                          <a:cs typeface="Times New Roman" panose="02020603050405020304" pitchFamily="18" charset="0"/>
                        </a:rPr>
                        <a:t>构件</a:t>
                      </a:r>
                      <a:r>
                        <a:rPr lang="zh-CN" sz="1800" kern="100" dirty="0" smtClean="0">
                          <a:effectLst/>
                          <a:latin typeface="Times New Roman" panose="02020603050405020304" pitchFamily="18" charset="0"/>
                          <a:ea typeface="黑体" panose="02010609060101010101" pitchFamily="49" charset="-122"/>
                          <a:cs typeface="Times New Roman" panose="02020603050405020304" pitchFamily="18" charset="0"/>
                        </a:rPr>
                        <a:t>类型</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研究类型</a:t>
                      </a:r>
                      <a:endParaRPr lang="zh-CN" sz="1800" kern="1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360000">
                <a:tc>
                  <a:txBody>
                    <a:bodyPr/>
                    <a:lstStyle/>
                    <a:p>
                      <a:pPr indent="0" algn="ctr">
                        <a:spcAft>
                          <a:spcPts val="0"/>
                        </a:spcAft>
                      </a:pPr>
                      <a:r>
                        <a:rPr lang="en-US" altLang="zh-CN" sz="1800" kern="100" dirty="0" err="1"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Kanvinde</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缺口圆棒试样</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标定</a:t>
                      </a: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7</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种不同钢结构材料的</a:t>
                      </a: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VGM</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SMCS</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模型参数</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360000">
                <a:tc>
                  <a:txBody>
                    <a:bodyPr/>
                    <a:lstStyle/>
                    <a:p>
                      <a:pPr indent="0" algn="ctr">
                        <a:spcAft>
                          <a:spcPts val="0"/>
                        </a:spcAft>
                      </a:pPr>
                      <a:r>
                        <a:rPr lang="en-US" altLang="zh-CN" sz="1800" kern="100" dirty="0" err="1"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Deierlein</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三点弯试样、螺栓孔拉板</a:t>
                      </a: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承压试样</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200" dirty="0" smtClean="0">
                          <a:effectLst/>
                          <a:latin typeface="Times New Roman" panose="02020603050405020304" pitchFamily="18" charset="0"/>
                          <a:ea typeface="黑体" panose="02010609060101010101" pitchFamily="49" charset="-122"/>
                          <a:cs typeface="Times New Roman" panose="02020603050405020304" pitchFamily="18" charset="0"/>
                        </a:rPr>
                        <a:t>用</a:t>
                      </a:r>
                      <a:r>
                        <a:rPr lang="en-US" altLang="zh-CN" sz="1800" kern="1200" dirty="0" smtClean="0">
                          <a:effectLst/>
                          <a:latin typeface="Times New Roman" panose="02020603050405020304" pitchFamily="18" charset="0"/>
                          <a:ea typeface="黑体" panose="02010609060101010101" pitchFamily="49" charset="-122"/>
                          <a:cs typeface="Times New Roman" panose="02020603050405020304" pitchFamily="18" charset="0"/>
                        </a:rPr>
                        <a:t>VGM</a:t>
                      </a:r>
                      <a:r>
                        <a:rPr lang="zh-CN" altLang="en-US" sz="1800" kern="1200" dirty="0" smtClean="0">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kern="1200" dirty="0" smtClean="0">
                          <a:effectLst/>
                          <a:latin typeface="Times New Roman" panose="02020603050405020304" pitchFamily="18" charset="0"/>
                          <a:ea typeface="黑体" panose="02010609060101010101" pitchFamily="49" charset="-122"/>
                          <a:cs typeface="Times New Roman" panose="02020603050405020304" pitchFamily="18" charset="0"/>
                        </a:rPr>
                        <a:t>SMCS</a:t>
                      </a:r>
                      <a:r>
                        <a:rPr lang="zh-CN" altLang="en-US" sz="1800" kern="1200" dirty="0" smtClean="0">
                          <a:effectLst/>
                          <a:latin typeface="Times New Roman" panose="02020603050405020304" pitchFamily="18" charset="0"/>
                          <a:ea typeface="黑体" panose="02010609060101010101" pitchFamily="49" charset="-122"/>
                          <a:cs typeface="Times New Roman" panose="02020603050405020304" pitchFamily="18" charset="0"/>
                        </a:rPr>
                        <a:t>模型预测钢结构单调荷载下的延性断裂</a:t>
                      </a:r>
                      <a:endParaRPr lang="en-US" altLang="zh-CN" sz="1800" kern="1200" dirty="0" smtClean="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360000">
                <a:tc>
                  <a:txBody>
                    <a:bodyPr/>
                    <a:lstStyle/>
                    <a:p>
                      <a:pPr indent="0" algn="ctr">
                        <a:spcAft>
                          <a:spcPts val="0"/>
                        </a:spcAft>
                      </a:pP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Fell</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角焊缝十字形试件</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用</a:t>
                      </a: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SMCS</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预测试件的延性断裂</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360000">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廖芳芳</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Q345</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梁柱焊接节点</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标定</a:t>
                      </a: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VGM</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SMCS</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模型参数并预测试件延性断裂</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360000">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王元清</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梁柱焊接节点</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用</a:t>
                      </a: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VGM</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SMCS</a:t>
                      </a: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模型预测裂纹的起始位置</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360000">
                <a:tc>
                  <a:txBody>
                    <a:bodyPr/>
                    <a:lstStyle/>
                    <a:p>
                      <a:pPr indent="0" algn="ctr">
                        <a:spcAft>
                          <a:spcPts val="0"/>
                        </a:spcAft>
                      </a:pPr>
                      <a:r>
                        <a:rPr lang="en-US" altLang="zh-CN" sz="1800" kern="100" dirty="0" err="1"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Ohata</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缺口圆棒试样</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altLang="en-US" sz="1800" kern="100" dirty="0" smtClean="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提出了反应钢材延性裂纹起始的临界曲线</a:t>
                      </a:r>
                      <a:endParaRPr lang="zh-CN" sz="1800"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bl>
          </a:graphicData>
        </a:graphic>
      </p:graphicFrame>
      <p:sp>
        <p:nvSpPr>
          <p:cNvPr id="8" name="矩形 7"/>
          <p:cNvSpPr/>
          <p:nvPr/>
        </p:nvSpPr>
        <p:spPr>
          <a:xfrm>
            <a:off x="2245424" y="5087359"/>
            <a:ext cx="4570482" cy="369332"/>
          </a:xfrm>
          <a:prstGeom prst="rect">
            <a:avLst/>
          </a:prstGeom>
        </p:spPr>
        <p:txBody>
          <a:bodyPr wrap="none">
            <a:spAutoFit/>
          </a:bodyPr>
          <a:lstStyle/>
          <a:p>
            <a:r>
              <a:rPr lang="zh-CN" altLang="en-US" b="1" dirty="0" smtClean="0">
                <a:solidFill>
                  <a:srgbClr val="FF0000"/>
                </a:solidFill>
              </a:rPr>
              <a:t>微观机制模型在剪切钢板中的应用几乎空白</a:t>
            </a:r>
            <a:endParaRPr lang="zh-CN" altLang="en-US" b="1" dirty="0">
              <a:solidFill>
                <a:srgbClr val="FF0000"/>
              </a:solidFill>
            </a:endParaRPr>
          </a:p>
        </p:txBody>
      </p:sp>
    </p:spTree>
    <p:extLst>
      <p:ext uri="{BB962C8B-B14F-4D97-AF65-F5344CB8AC3E}">
        <p14:creationId xmlns:p14="http://schemas.microsoft.com/office/powerpoint/2010/main" val="3222555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61F44B7-D2C0-4B25-86F2-98975BA3EE30}" type="slidenum">
              <a:rPr lang="zh-CN" altLang="en-US" smtClean="0"/>
              <a:pPr>
                <a:defRPr/>
              </a:pPr>
              <a:t>22</a:t>
            </a:fld>
            <a:endParaRPr lang="zh-CN" altLang="en-US" sz="1800">
              <a:solidFill>
                <a:schemeClr val="tx1"/>
              </a:solidFill>
              <a:ea typeface="宋体" pitchFamily="2" charset="-122"/>
            </a:endParaRPr>
          </a:p>
        </p:txBody>
      </p:sp>
      <p:sp>
        <p:nvSpPr>
          <p:cNvPr id="4" name="TextBox 10"/>
          <p:cNvSpPr>
            <a:spLocks noChangeArrowheads="1"/>
          </p:cNvSpPr>
          <p:nvPr/>
        </p:nvSpPr>
        <p:spPr bwMode="auto">
          <a:xfrm>
            <a:off x="1187624" y="1700808"/>
            <a:ext cx="306034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课题背景</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a:t>
            </a:r>
            <a:r>
              <a:rPr lang="zh-CN" altLang="en-US" sz="2400" dirty="0">
                <a:solidFill>
                  <a:schemeClr val="bg1">
                    <a:lumMod val="75000"/>
                  </a:schemeClr>
                </a:solidFill>
              </a:rPr>
              <a:t>现状</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t>研究目的及创新点</a:t>
            </a:r>
            <a:endParaRPr lang="en-US" altLang="zh-CN" sz="2400" dirty="0" smtClean="0"/>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研究方案</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工作计划</a:t>
            </a:r>
            <a:endParaRPr lang="en-US" altLang="zh-CN" sz="2400" dirty="0" smtClean="0">
              <a:solidFill>
                <a:schemeClr val="bg1">
                  <a:lumMod val="75000"/>
                </a:schemeClr>
              </a:solidFill>
            </a:endParaRPr>
          </a:p>
        </p:txBody>
      </p:sp>
    </p:spTree>
    <p:extLst>
      <p:ext uri="{BB962C8B-B14F-4D97-AF65-F5344CB8AC3E}">
        <p14:creationId xmlns:p14="http://schemas.microsoft.com/office/powerpoint/2010/main" val="611169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23</a:t>
            </a:fld>
            <a:endParaRPr lang="zh-CN" altLang="en-US" sz="1800" dirty="0">
              <a:solidFill>
                <a:schemeClr val="tx1"/>
              </a:solidFill>
              <a:ea typeface="宋体" pitchFamily="2" charset="-122"/>
            </a:endParaRPr>
          </a:p>
        </p:txBody>
      </p:sp>
      <p:sp>
        <p:nvSpPr>
          <p:cNvPr id="3" name="矩形 2"/>
          <p:cNvSpPr/>
          <p:nvPr/>
        </p:nvSpPr>
        <p:spPr>
          <a:xfrm>
            <a:off x="323528" y="764704"/>
            <a:ext cx="3456384" cy="430887"/>
          </a:xfrm>
          <a:prstGeom prst="rect">
            <a:avLst/>
          </a:prstGeom>
        </p:spPr>
        <p:txBody>
          <a:bodyPr wrap="square">
            <a:spAutoFit/>
          </a:bodyPr>
          <a:lstStyle/>
          <a:p>
            <a:pPr>
              <a:spcBef>
                <a:spcPct val="50000"/>
              </a:spcBef>
              <a:buClr>
                <a:schemeClr val="tx1"/>
              </a:buClr>
            </a:pPr>
            <a:r>
              <a:rPr lang="zh-CN" altLang="en-US" sz="2200" b="1" dirty="0" smtClean="0">
                <a:ea typeface="宋体" charset="-122"/>
                <a:cs typeface="Arial" charset="0"/>
              </a:rPr>
              <a:t>研究</a:t>
            </a:r>
            <a:r>
              <a:rPr lang="zh-CN" altLang="en-US" sz="2200" b="1" dirty="0">
                <a:ea typeface="宋体" charset="-122"/>
                <a:cs typeface="Arial" charset="0"/>
              </a:rPr>
              <a:t>领域</a:t>
            </a:r>
            <a:r>
              <a:rPr lang="zh-CN" altLang="en-US" sz="2200" b="1" dirty="0" smtClean="0">
                <a:ea typeface="宋体" charset="-122"/>
                <a:cs typeface="Arial" charset="0"/>
              </a:rPr>
              <a:t>内尚存在的问题</a:t>
            </a:r>
            <a:endParaRPr lang="en-US" altLang="zh-CN" sz="2200" b="1" dirty="0">
              <a:ea typeface="宋体" charset="-122"/>
              <a:cs typeface="Arial" charset="0"/>
            </a:endParaRPr>
          </a:p>
        </p:txBody>
      </p:sp>
      <p:cxnSp>
        <p:nvCxnSpPr>
          <p:cNvPr id="4" name="直接连接符 3"/>
          <p:cNvCxnSpPr/>
          <p:nvPr/>
        </p:nvCxnSpPr>
        <p:spPr>
          <a:xfrm flipV="1">
            <a:off x="323528" y="1195591"/>
            <a:ext cx="3312368" cy="8712"/>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076056" y="764704"/>
            <a:ext cx="2463531" cy="430887"/>
          </a:xfrm>
          <a:prstGeom prst="rect">
            <a:avLst/>
          </a:prstGeom>
        </p:spPr>
        <p:txBody>
          <a:bodyPr wrap="square">
            <a:spAutoFit/>
          </a:bodyPr>
          <a:lstStyle/>
          <a:p>
            <a:pPr>
              <a:spcBef>
                <a:spcPct val="50000"/>
              </a:spcBef>
              <a:buClr>
                <a:schemeClr val="tx1"/>
              </a:buClr>
            </a:pPr>
            <a:r>
              <a:rPr lang="zh-CN" altLang="en-US" sz="2200" b="1" dirty="0" smtClean="0">
                <a:ea typeface="宋体" charset="-122"/>
                <a:cs typeface="Arial" charset="0"/>
              </a:rPr>
              <a:t>研究目的及创新点</a:t>
            </a:r>
            <a:endParaRPr lang="en-US" altLang="zh-CN" sz="2200" b="1" dirty="0">
              <a:ea typeface="宋体" charset="-122"/>
              <a:cs typeface="Arial" charset="0"/>
            </a:endParaRPr>
          </a:p>
        </p:txBody>
      </p:sp>
      <p:cxnSp>
        <p:nvCxnSpPr>
          <p:cNvPr id="6" name="直接连接符 5"/>
          <p:cNvCxnSpPr/>
          <p:nvPr/>
        </p:nvCxnSpPr>
        <p:spPr>
          <a:xfrm flipV="1">
            <a:off x="5019307" y="1195591"/>
            <a:ext cx="2520280" cy="8712"/>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51520" y="1700808"/>
            <a:ext cx="3456384" cy="646331"/>
          </a:xfrm>
          <a:prstGeom prst="rect">
            <a:avLst/>
          </a:prstGeom>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剪切钢板超低周疲劳下的</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损伤机理</a:t>
            </a:r>
            <a:r>
              <a:rPr lang="zh-CN" altLang="en-US" b="1" dirty="0" smtClean="0">
                <a:latin typeface="Times New Roman" panose="02020603050405020304" pitchFamily="18" charset="0"/>
                <a:ea typeface="宋体" charset="-122"/>
                <a:cs typeface="Times New Roman" panose="02020603050405020304" pitchFamily="18" charset="0"/>
              </a:rPr>
              <a:t>不明确</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8" name="右箭头 7"/>
          <p:cNvSpPr/>
          <p:nvPr/>
        </p:nvSpPr>
        <p:spPr>
          <a:xfrm>
            <a:off x="3918493" y="1879957"/>
            <a:ext cx="58149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25008" y="1700808"/>
            <a:ext cx="3456384" cy="646331"/>
          </a:xfrm>
          <a:prstGeom prst="rect">
            <a:avLst/>
          </a:prstGeom>
        </p:spPr>
        <p:txBody>
          <a:bodyPr wrap="square">
            <a:spAutoFit/>
          </a:bodyPr>
          <a:lstStyle/>
          <a:p>
            <a:pPr marL="342900" indent="-342900" algn="just">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基于</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声发射检测技术</a:t>
            </a:r>
            <a:r>
              <a:rPr lang="zh-CN" altLang="en-US" b="1" dirty="0" smtClean="0">
                <a:latin typeface="Times New Roman" panose="02020603050405020304" pitchFamily="18" charset="0"/>
                <a:ea typeface="宋体" charset="-122"/>
                <a:cs typeface="Times New Roman" panose="02020603050405020304" pitchFamily="18" charset="0"/>
              </a:rPr>
              <a:t>研究剪切钢板超低周疲劳损伤机理</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10" name="矩形 9"/>
          <p:cNvSpPr/>
          <p:nvPr/>
        </p:nvSpPr>
        <p:spPr>
          <a:xfrm>
            <a:off x="251520" y="3142709"/>
            <a:ext cx="3456384" cy="646331"/>
          </a:xfrm>
          <a:prstGeom prst="rect">
            <a:avLst/>
          </a:prstGeom>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剪切钢板</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超低周疲劳断裂</a:t>
            </a:r>
            <a:r>
              <a:rPr lang="zh-CN" altLang="en-US" b="1" dirty="0" smtClean="0">
                <a:latin typeface="Times New Roman" panose="02020603050405020304" pitchFamily="18" charset="0"/>
                <a:ea typeface="宋体" charset="-122"/>
                <a:cs typeface="Times New Roman" panose="02020603050405020304" pitchFamily="18" charset="0"/>
              </a:rPr>
              <a:t>理论研究不足</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11" name="右箭头 10"/>
          <p:cNvSpPr/>
          <p:nvPr/>
        </p:nvSpPr>
        <p:spPr>
          <a:xfrm>
            <a:off x="3918493" y="3321858"/>
            <a:ext cx="58149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825008" y="3142709"/>
            <a:ext cx="3456384" cy="923330"/>
          </a:xfrm>
          <a:prstGeom prst="rect">
            <a:avLst/>
          </a:prstGeom>
        </p:spPr>
        <p:txBody>
          <a:bodyPr wrap="square">
            <a:spAutoFit/>
          </a:bodyPr>
          <a:lstStyle/>
          <a:p>
            <a:pPr marL="342900" indent="-342900" algn="just">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声发射技术</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结合微观机制模型</a:t>
            </a:r>
            <a:r>
              <a:rPr lang="zh-CN" altLang="en-US" b="1" dirty="0" smtClean="0">
                <a:latin typeface="Times New Roman" panose="02020603050405020304" pitchFamily="18" charset="0"/>
                <a:ea typeface="宋体" charset="-122"/>
                <a:cs typeface="Times New Roman" panose="02020603050405020304" pitchFamily="18" charset="0"/>
              </a:rPr>
              <a:t>实现对剪切钢板的损伤评估和断裂预测</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13" name="矩形 12"/>
          <p:cNvSpPr/>
          <p:nvPr/>
        </p:nvSpPr>
        <p:spPr>
          <a:xfrm>
            <a:off x="251520" y="4715047"/>
            <a:ext cx="3456384" cy="646331"/>
          </a:xfrm>
          <a:prstGeom prst="rect">
            <a:avLst/>
          </a:prstGeom>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缺少剪切钢板</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刚度</a:t>
            </a:r>
            <a:r>
              <a:rPr lang="en-US" altLang="zh-CN" b="1" dirty="0">
                <a:solidFill>
                  <a:srgbClr val="FF0000"/>
                </a:solidFill>
                <a:latin typeface="Times New Roman" panose="02020603050405020304" pitchFamily="18" charset="0"/>
                <a:ea typeface="宋体" charset="-122"/>
                <a:cs typeface="Times New Roman" panose="02020603050405020304" pitchFamily="18" charset="0"/>
              </a:rPr>
              <a:t>-</a:t>
            </a:r>
            <a:r>
              <a:rPr lang="zh-CN" altLang="en-US" b="1" dirty="0">
                <a:solidFill>
                  <a:srgbClr val="FF0000"/>
                </a:solidFill>
                <a:latin typeface="Times New Roman" panose="02020603050405020304" pitchFamily="18" charset="0"/>
                <a:ea typeface="宋体" charset="-122"/>
                <a:cs typeface="Times New Roman" panose="02020603050405020304" pitchFamily="18" charset="0"/>
              </a:rPr>
              <a:t>强度</a:t>
            </a:r>
            <a:r>
              <a:rPr lang="en-US" altLang="zh-CN" b="1" dirty="0">
                <a:solidFill>
                  <a:srgbClr val="FF0000"/>
                </a:solidFill>
                <a:latin typeface="Times New Roman" panose="02020603050405020304" pitchFamily="18" charset="0"/>
                <a:ea typeface="宋体" charset="-122"/>
                <a:cs typeface="Times New Roman" panose="02020603050405020304" pitchFamily="18" charset="0"/>
              </a:rPr>
              <a:t>-</a:t>
            </a:r>
            <a:r>
              <a:rPr lang="zh-CN" altLang="en-US" b="1" dirty="0">
                <a:solidFill>
                  <a:srgbClr val="FF0000"/>
                </a:solidFill>
                <a:latin typeface="Times New Roman" panose="02020603050405020304" pitchFamily="18" charset="0"/>
                <a:ea typeface="宋体" charset="-122"/>
                <a:cs typeface="Times New Roman" panose="02020603050405020304" pitchFamily="18" charset="0"/>
              </a:rPr>
              <a:t>累积延性</a:t>
            </a:r>
            <a:r>
              <a:rPr lang="zh-CN" altLang="en-US" b="1" dirty="0">
                <a:latin typeface="Times New Roman" panose="02020603050405020304" pitchFamily="18" charset="0"/>
                <a:ea typeface="宋体" charset="-122"/>
                <a:cs typeface="Times New Roman" panose="02020603050405020304" pitchFamily="18" charset="0"/>
              </a:rPr>
              <a:t>的解耦设计理论</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14" name="右箭头 13"/>
          <p:cNvSpPr/>
          <p:nvPr/>
        </p:nvSpPr>
        <p:spPr>
          <a:xfrm>
            <a:off x="3918493" y="4894196"/>
            <a:ext cx="58149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25008" y="4715047"/>
            <a:ext cx="3456384" cy="923330"/>
          </a:xfrm>
          <a:prstGeom prst="rect">
            <a:avLst/>
          </a:prstGeom>
        </p:spPr>
        <p:txBody>
          <a:bodyPr wrap="square">
            <a:spAutoFit/>
          </a:bodyPr>
          <a:lstStyle/>
          <a:p>
            <a:pPr marL="342900" indent="-342900" algn="just">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引入环状开孔机制，并通过参数敏感性分析提出</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刚度</a:t>
            </a:r>
            <a:r>
              <a:rPr lang="en-US" altLang="zh-CN" b="1" dirty="0" smtClean="0">
                <a:solidFill>
                  <a:srgbClr val="FF0000"/>
                </a:solidFill>
                <a:latin typeface="Times New Roman" panose="02020603050405020304" pitchFamily="18" charset="0"/>
                <a:ea typeface="宋体" charset="-122"/>
                <a:cs typeface="Times New Roman" panose="02020603050405020304" pitchFamily="18" charset="0"/>
              </a:rPr>
              <a:t>-</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强度</a:t>
            </a:r>
            <a:r>
              <a:rPr lang="en-US" altLang="zh-CN" b="1" dirty="0" smtClean="0">
                <a:solidFill>
                  <a:srgbClr val="FF0000"/>
                </a:solidFill>
                <a:latin typeface="Times New Roman" panose="02020603050405020304" pitchFamily="18" charset="0"/>
                <a:ea typeface="宋体" charset="-122"/>
                <a:cs typeface="Times New Roman" panose="02020603050405020304" pitchFamily="18" charset="0"/>
              </a:rPr>
              <a:t>-</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累积延性解耦</a:t>
            </a:r>
            <a:r>
              <a:rPr lang="zh-CN" altLang="en-US" b="1" dirty="0" smtClean="0">
                <a:latin typeface="Times New Roman" panose="02020603050405020304" pitchFamily="18" charset="0"/>
                <a:ea typeface="宋体" charset="-122"/>
                <a:cs typeface="Times New Roman" panose="02020603050405020304" pitchFamily="18" charset="0"/>
              </a:rPr>
              <a:t>设计理论</a:t>
            </a:r>
            <a:endParaRPr lang="en-US" altLang="zh-CN" b="1" dirty="0">
              <a:latin typeface="Times New Roman" panose="02020603050405020304" pitchFamily="18" charset="0"/>
              <a:ea typeface="宋体" charset="-122"/>
              <a:cs typeface="Times New Roman" panose="02020603050405020304" pitchFamily="18" charset="0"/>
            </a:endParaRPr>
          </a:p>
        </p:txBody>
      </p:sp>
    </p:spTree>
    <p:extLst>
      <p:ext uri="{BB962C8B-B14F-4D97-AF65-F5344CB8AC3E}">
        <p14:creationId xmlns:p14="http://schemas.microsoft.com/office/powerpoint/2010/main" val="126214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p:bldP spid="14"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61F44B7-D2C0-4B25-86F2-98975BA3EE30}" type="slidenum">
              <a:rPr lang="zh-CN" altLang="en-US" smtClean="0"/>
              <a:pPr>
                <a:defRPr/>
              </a:pPr>
              <a:t>24</a:t>
            </a:fld>
            <a:endParaRPr lang="zh-CN" altLang="en-US" sz="1800">
              <a:solidFill>
                <a:schemeClr val="tx1"/>
              </a:solidFill>
              <a:ea typeface="宋体" pitchFamily="2" charset="-122"/>
            </a:endParaRPr>
          </a:p>
        </p:txBody>
      </p:sp>
      <p:sp>
        <p:nvSpPr>
          <p:cNvPr id="4" name="TextBox 10"/>
          <p:cNvSpPr>
            <a:spLocks noChangeArrowheads="1"/>
          </p:cNvSpPr>
          <p:nvPr/>
        </p:nvSpPr>
        <p:spPr bwMode="auto">
          <a:xfrm>
            <a:off x="1187624" y="1700808"/>
            <a:ext cx="306034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课题背景</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a:t>
            </a:r>
            <a:r>
              <a:rPr lang="zh-CN" altLang="en-US" sz="2400" dirty="0">
                <a:solidFill>
                  <a:schemeClr val="bg1">
                    <a:lumMod val="75000"/>
                  </a:schemeClr>
                </a:solidFill>
              </a:rPr>
              <a:t>现状</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研究目的及创新点</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t>研究方案</a:t>
            </a:r>
            <a:endParaRPr lang="en-US" altLang="zh-CN" sz="2400" dirty="0" smtClean="0"/>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工作计划</a:t>
            </a:r>
            <a:endParaRPr lang="en-US" altLang="zh-CN" sz="2400" dirty="0" smtClean="0">
              <a:solidFill>
                <a:schemeClr val="bg1">
                  <a:lumMod val="75000"/>
                </a:schemeClr>
              </a:solidFill>
            </a:endParaRPr>
          </a:p>
        </p:txBody>
      </p:sp>
      <p:sp>
        <p:nvSpPr>
          <p:cNvPr id="5" name="矩形 4"/>
          <p:cNvSpPr/>
          <p:nvPr/>
        </p:nvSpPr>
        <p:spPr>
          <a:xfrm>
            <a:off x="4113921" y="2557643"/>
            <a:ext cx="4572000" cy="2246769"/>
          </a:xfrm>
          <a:prstGeom prst="rect">
            <a:avLst/>
          </a:prstGeom>
        </p:spPr>
        <p:txBody>
          <a:bodyPr>
            <a:spAutoFit/>
          </a:bodyPr>
          <a:lstStyle/>
          <a:p>
            <a:pPr marL="342900" indent="-161925">
              <a:spcBef>
                <a:spcPct val="50000"/>
              </a:spcBef>
              <a:buClr>
                <a:schemeClr val="tx1"/>
              </a:buClr>
              <a:buFont typeface="Arial" panose="020B0604020202020204" pitchFamily="34" charset="0"/>
              <a:buChar char="•"/>
            </a:pPr>
            <a:r>
              <a:rPr lang="zh-CN" altLang="en-US" sz="2000" b="1" dirty="0" smtClean="0">
                <a:ea typeface="宋体" charset="-122"/>
                <a:cs typeface="Arial" charset="0"/>
              </a:rPr>
              <a:t>研究内容</a:t>
            </a:r>
            <a:endParaRPr lang="en-US" altLang="zh-CN" sz="2000" b="1" dirty="0" smtClean="0">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ea typeface="宋体" charset="-122"/>
                <a:cs typeface="Arial" charset="0"/>
              </a:rPr>
              <a:t>关键问题及解决</a:t>
            </a:r>
            <a:r>
              <a:rPr lang="zh-CN" altLang="en-US" sz="2000" b="1" dirty="0" smtClean="0">
                <a:ea typeface="宋体" charset="-122"/>
                <a:cs typeface="Arial" charset="0"/>
              </a:rPr>
              <a:t>方法</a:t>
            </a:r>
            <a:endParaRPr lang="en-US" altLang="zh-CN" sz="2000" b="1" dirty="0" smtClean="0">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ea typeface="宋体" charset="-122"/>
                <a:cs typeface="Arial" charset="0"/>
              </a:rPr>
              <a:t>研究成果</a:t>
            </a:r>
            <a:endParaRPr lang="en-US" altLang="zh-CN" sz="2000" b="1" dirty="0" smtClean="0">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ea typeface="宋体" charset="-122"/>
                <a:cs typeface="Arial" charset="0"/>
              </a:rPr>
              <a:t>技术路线</a:t>
            </a:r>
            <a:endParaRPr lang="en-US" altLang="zh-CN" sz="2000" b="1" dirty="0" smtClean="0">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ea typeface="宋体" charset="-122"/>
                <a:cs typeface="Arial" charset="0"/>
              </a:rPr>
              <a:t>可行性分析</a:t>
            </a:r>
            <a:endParaRPr lang="en-US" altLang="zh-CN" sz="2000" b="1" dirty="0" smtClean="0">
              <a:ea typeface="宋体" charset="-122"/>
              <a:cs typeface="Arial" charset="0"/>
            </a:endParaRPr>
          </a:p>
        </p:txBody>
      </p:sp>
      <p:cxnSp>
        <p:nvCxnSpPr>
          <p:cNvPr id="6" name="直接连接符 5"/>
          <p:cNvCxnSpPr/>
          <p:nvPr/>
        </p:nvCxnSpPr>
        <p:spPr>
          <a:xfrm flipV="1">
            <a:off x="2915816" y="3688288"/>
            <a:ext cx="129614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293298" y="2557643"/>
            <a:ext cx="0" cy="2167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875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25</a:t>
            </a:fld>
            <a:endParaRPr lang="zh-CN" altLang="en-US" sz="1800" dirty="0">
              <a:solidFill>
                <a:schemeClr val="tx1"/>
              </a:solidFill>
              <a:ea typeface="宋体" pitchFamily="2" charset="-122"/>
            </a:endParaRPr>
          </a:p>
        </p:txBody>
      </p:sp>
      <p:sp>
        <p:nvSpPr>
          <p:cNvPr id="3" name="矩形 2"/>
          <p:cNvSpPr/>
          <p:nvPr/>
        </p:nvSpPr>
        <p:spPr>
          <a:xfrm>
            <a:off x="395536" y="1151453"/>
            <a:ext cx="7344816" cy="723275"/>
          </a:xfrm>
          <a:prstGeom prst="rect">
            <a:avLst/>
          </a:prstGeom>
        </p:spPr>
        <p:txBody>
          <a:bodyPr wrap="square">
            <a:spAutoFit/>
          </a:bodyPr>
          <a:lstStyle/>
          <a:p>
            <a:pPr marL="285750" indent="-285750" algn="just">
              <a:spcBef>
                <a:spcPts val="600"/>
              </a:spcBef>
              <a:spcAft>
                <a:spcPts val="0"/>
              </a:spcAft>
              <a:buFont typeface="Wingdings" panose="05000000000000000000" pitchFamily="2" charset="2"/>
              <a:buChar char="l"/>
            </a:pPr>
            <a:r>
              <a:rPr lang="zh-CN" altLang="zh-CN" b="1" kern="100" dirty="0">
                <a:latin typeface="Times New Roman" panose="02020603050405020304" pitchFamily="18" charset="0"/>
                <a:ea typeface="宋体" panose="02010600030101010101" pitchFamily="2" charset="-122"/>
              </a:rPr>
              <a:t>屈曲约束剪切</a:t>
            </a:r>
            <a:r>
              <a:rPr lang="zh-CN" altLang="zh-CN" b="1" kern="100" dirty="0" smtClean="0">
                <a:latin typeface="Times New Roman" panose="02020603050405020304" pitchFamily="18" charset="0"/>
                <a:ea typeface="宋体" panose="02010600030101010101" pitchFamily="2" charset="-122"/>
              </a:rPr>
              <a:t>钢板</a:t>
            </a:r>
            <a:r>
              <a:rPr lang="zh-CN" altLang="en-US" b="1" kern="100" dirty="0" smtClean="0">
                <a:latin typeface="Times New Roman" panose="02020603050405020304" pitchFamily="18" charset="0"/>
                <a:ea typeface="宋体" panose="02010600030101010101" pitchFamily="2" charset="-122"/>
              </a:rPr>
              <a:t>构造形式</a:t>
            </a:r>
            <a:endParaRPr lang="zh-CN" altLang="zh-CN" b="1" kern="100" dirty="0">
              <a:latin typeface="Times New Roman" panose="02020603050405020304" pitchFamily="18" charset="0"/>
              <a:ea typeface="宋体" panose="02010600030101010101" pitchFamily="2" charset="-122"/>
            </a:endParaRPr>
          </a:p>
          <a:p>
            <a:pPr algn="just">
              <a:spcBef>
                <a:spcPts val="600"/>
              </a:spcBef>
              <a:spcAft>
                <a:spcPts val="0"/>
              </a:spcAft>
            </a:pPr>
            <a:r>
              <a:rPr lang="zh-CN" altLang="en-US" kern="100" dirty="0">
                <a:latin typeface="Times New Roman" panose="02020603050405020304" pitchFamily="18" charset="0"/>
                <a:ea typeface="宋体" panose="02010600030101010101" pitchFamily="2" charset="-122"/>
              </a:rPr>
              <a:t>研究屈曲约束剪切钢板参数化构造形式，以适应不同工程应用</a:t>
            </a:r>
            <a:r>
              <a:rPr lang="zh-CN" altLang="en-US" kern="100" dirty="0" smtClean="0">
                <a:latin typeface="Times New Roman" panose="02020603050405020304" pitchFamily="18" charset="0"/>
                <a:ea typeface="宋体" panose="02010600030101010101" pitchFamily="2" charset="-122"/>
              </a:rPr>
              <a:t>需求。</a:t>
            </a:r>
            <a:endParaRPr lang="zh-CN" altLang="zh-CN" kern="100" dirty="0">
              <a:effectLst/>
              <a:latin typeface="Times New Roman" panose="02020603050405020304" pitchFamily="18" charset="0"/>
              <a:ea typeface="宋体" panose="02010600030101010101" pitchFamily="2" charset="-122"/>
            </a:endParaRPr>
          </a:p>
        </p:txBody>
      </p:sp>
      <p:sp>
        <p:nvSpPr>
          <p:cNvPr id="4" name="矩形 3"/>
          <p:cNvSpPr/>
          <p:nvPr/>
        </p:nvSpPr>
        <p:spPr>
          <a:xfrm>
            <a:off x="395536" y="1916832"/>
            <a:ext cx="7704856" cy="1077218"/>
          </a:xfrm>
          <a:prstGeom prst="rect">
            <a:avLst/>
          </a:prstGeom>
        </p:spPr>
        <p:txBody>
          <a:bodyPr wrap="square">
            <a:spAutoFit/>
          </a:bodyPr>
          <a:lstStyle/>
          <a:p>
            <a:pPr marL="285750" indent="-285750" algn="just">
              <a:spcBef>
                <a:spcPts val="600"/>
              </a:spcBef>
              <a:spcAft>
                <a:spcPts val="0"/>
              </a:spcAft>
              <a:buFont typeface="Wingdings" panose="05000000000000000000" pitchFamily="2" charset="2"/>
              <a:buChar char="l"/>
            </a:pPr>
            <a:r>
              <a:rPr lang="zh-CN" altLang="zh-CN" b="1" kern="100" dirty="0">
                <a:latin typeface="Times New Roman" panose="02020603050405020304" pitchFamily="18" charset="0"/>
                <a:ea typeface="宋体" panose="02010600030101010101" pitchFamily="2" charset="-122"/>
              </a:rPr>
              <a:t>屈曲约束剪切钢板</a:t>
            </a:r>
            <a:r>
              <a:rPr lang="zh-CN" altLang="zh-CN" b="1" kern="100" dirty="0" smtClean="0">
                <a:latin typeface="Times New Roman" panose="02020603050405020304" pitchFamily="18" charset="0"/>
                <a:ea typeface="宋体" panose="02010600030101010101" pitchFamily="2" charset="-122"/>
              </a:rPr>
              <a:t>优化</a:t>
            </a:r>
            <a:endParaRPr lang="zh-CN" altLang="zh-CN" b="1" kern="100" dirty="0">
              <a:latin typeface="Times New Roman" panose="02020603050405020304" pitchFamily="18" charset="0"/>
              <a:ea typeface="宋体" panose="02010600030101010101" pitchFamily="2" charset="-122"/>
            </a:endParaRPr>
          </a:p>
          <a:p>
            <a:pPr algn="just">
              <a:spcBef>
                <a:spcPts val="600"/>
              </a:spcBef>
              <a:spcAft>
                <a:spcPts val="0"/>
              </a:spcAft>
            </a:pPr>
            <a:r>
              <a:rPr lang="zh-CN" altLang="zh-CN" kern="100" dirty="0">
                <a:latin typeface="Times New Roman" panose="02020603050405020304" pitchFamily="18" charset="0"/>
                <a:ea typeface="宋体" panose="02010600030101010101" pitchFamily="2" charset="-122"/>
              </a:rPr>
              <a:t>不同形状、尺寸及开洞削弱形式下屈曲约束剪切钢板性能研究；</a:t>
            </a:r>
          </a:p>
          <a:p>
            <a:pPr algn="just">
              <a:spcBef>
                <a:spcPts val="600"/>
              </a:spcBef>
              <a:spcAft>
                <a:spcPts val="0"/>
              </a:spcAft>
            </a:pPr>
            <a:r>
              <a:rPr lang="zh-CN" altLang="en-US" kern="100" dirty="0">
                <a:latin typeface="Times New Roman" panose="02020603050405020304" pitchFamily="18" charset="0"/>
                <a:ea typeface="宋体" panose="02010600030101010101" pitchFamily="2" charset="-122"/>
              </a:rPr>
              <a:t>通过有限元参数分析对不同刚度、强度需求下的剪切钢板进行</a:t>
            </a:r>
            <a:r>
              <a:rPr lang="zh-CN" altLang="en-US" kern="100" dirty="0" smtClean="0">
                <a:latin typeface="Times New Roman" panose="02020603050405020304" pitchFamily="18" charset="0"/>
                <a:ea typeface="宋体" panose="02010600030101010101" pitchFamily="2" charset="-122"/>
              </a:rPr>
              <a:t>优化</a:t>
            </a:r>
            <a:r>
              <a:rPr lang="zh-CN" altLang="zh-CN" kern="100" dirty="0" smtClean="0">
                <a:latin typeface="Times New Roman" panose="02020603050405020304" pitchFamily="18" charset="0"/>
                <a:ea typeface="宋体" panose="02010600030101010101" pitchFamily="2" charset="-122"/>
              </a:rPr>
              <a:t>。</a:t>
            </a:r>
            <a:endParaRPr lang="zh-CN" altLang="zh-CN" kern="100" dirty="0">
              <a:effectLst/>
              <a:latin typeface="Times New Roman" panose="02020603050405020304" pitchFamily="18" charset="0"/>
              <a:ea typeface="宋体" panose="02010600030101010101" pitchFamily="2" charset="-122"/>
            </a:endParaRPr>
          </a:p>
        </p:txBody>
      </p:sp>
      <p:sp>
        <p:nvSpPr>
          <p:cNvPr id="5" name="矩形 4"/>
          <p:cNvSpPr/>
          <p:nvPr/>
        </p:nvSpPr>
        <p:spPr>
          <a:xfrm>
            <a:off x="395536" y="3068960"/>
            <a:ext cx="7344816" cy="723275"/>
          </a:xfrm>
          <a:prstGeom prst="rect">
            <a:avLst/>
          </a:prstGeom>
        </p:spPr>
        <p:txBody>
          <a:bodyPr wrap="square">
            <a:spAutoFit/>
          </a:bodyPr>
          <a:lstStyle/>
          <a:p>
            <a:pPr marL="285750" indent="-285750" algn="just">
              <a:spcBef>
                <a:spcPts val="600"/>
              </a:spcBef>
              <a:spcAft>
                <a:spcPts val="0"/>
              </a:spcAft>
              <a:buFont typeface="Wingdings" panose="05000000000000000000" pitchFamily="2" charset="2"/>
              <a:buChar char="l"/>
            </a:pPr>
            <a:r>
              <a:rPr lang="zh-CN" altLang="zh-CN" b="1" kern="100" dirty="0">
                <a:latin typeface="Times New Roman" panose="02020603050405020304" pitchFamily="18" charset="0"/>
                <a:ea typeface="宋体" panose="02010600030101010101" pitchFamily="2" charset="-122"/>
              </a:rPr>
              <a:t>屈曲约束剪切钢板超低周疲劳试验</a:t>
            </a:r>
          </a:p>
          <a:p>
            <a:pPr algn="just">
              <a:spcBef>
                <a:spcPts val="600"/>
              </a:spcBef>
              <a:spcAft>
                <a:spcPts val="0"/>
              </a:spcAft>
            </a:pPr>
            <a:r>
              <a:rPr lang="zh-CN" altLang="zh-CN" kern="100" dirty="0">
                <a:latin typeface="Times New Roman" panose="02020603050405020304" pitchFamily="18" charset="0"/>
                <a:ea typeface="宋体" panose="02010600030101010101" pitchFamily="2" charset="-122"/>
              </a:rPr>
              <a:t>研究屈曲约束剪切钢板的超低周疲劳性能和破坏模式</a:t>
            </a:r>
            <a:r>
              <a:rPr lang="zh-CN" altLang="zh-CN" kern="100" dirty="0" smtClean="0">
                <a:latin typeface="Times New Roman" panose="02020603050405020304" pitchFamily="18" charset="0"/>
                <a:ea typeface="宋体" panose="02010600030101010101" pitchFamily="2" charset="-122"/>
              </a:rPr>
              <a:t>；验证</a:t>
            </a:r>
            <a:r>
              <a:rPr lang="zh-CN" altLang="zh-CN" kern="100" dirty="0">
                <a:latin typeface="Times New Roman" panose="02020603050405020304" pitchFamily="18" charset="0"/>
                <a:ea typeface="宋体" panose="02010600030101010101" pitchFamily="2" charset="-122"/>
              </a:rPr>
              <a:t>理论模型。</a:t>
            </a:r>
            <a:endParaRPr lang="zh-CN" altLang="zh-CN" kern="100" dirty="0">
              <a:effectLst/>
              <a:latin typeface="Times New Roman" panose="02020603050405020304" pitchFamily="18" charset="0"/>
              <a:ea typeface="宋体" panose="02010600030101010101" pitchFamily="2" charset="-122"/>
            </a:endParaRPr>
          </a:p>
        </p:txBody>
      </p:sp>
      <p:sp>
        <p:nvSpPr>
          <p:cNvPr id="6" name="矩形 5"/>
          <p:cNvSpPr/>
          <p:nvPr/>
        </p:nvSpPr>
        <p:spPr>
          <a:xfrm>
            <a:off x="395536" y="3861048"/>
            <a:ext cx="7920880" cy="1277273"/>
          </a:xfrm>
          <a:prstGeom prst="rect">
            <a:avLst/>
          </a:prstGeom>
        </p:spPr>
        <p:txBody>
          <a:bodyPr wrap="square">
            <a:spAutoFit/>
          </a:bodyPr>
          <a:lstStyle/>
          <a:p>
            <a:pPr marL="285750" indent="-285750" algn="just">
              <a:spcBef>
                <a:spcPts val="600"/>
              </a:spcBef>
              <a:spcAft>
                <a:spcPts val="0"/>
              </a:spcAft>
              <a:buFont typeface="Wingdings" panose="05000000000000000000" pitchFamily="2" charset="2"/>
              <a:buChar char="l"/>
            </a:pPr>
            <a:r>
              <a:rPr lang="zh-CN" altLang="zh-CN" b="1" kern="100" dirty="0">
                <a:latin typeface="Times New Roman" panose="02020603050405020304" pitchFamily="18" charset="0"/>
                <a:ea typeface="宋体" panose="02010600030101010101" pitchFamily="2" charset="-122"/>
              </a:rPr>
              <a:t>声发射损伤评估模型</a:t>
            </a:r>
          </a:p>
          <a:p>
            <a:pPr algn="just">
              <a:spcBef>
                <a:spcPts val="600"/>
              </a:spcBef>
              <a:spcAft>
                <a:spcPts val="0"/>
              </a:spcAft>
            </a:pPr>
            <a:r>
              <a:rPr lang="zh-CN" altLang="zh-CN" kern="100" dirty="0">
                <a:latin typeface="Times New Roman" panose="02020603050405020304" pitchFamily="18" charset="0"/>
                <a:ea typeface="宋体" panose="02010600030101010101" pitchFamily="2" charset="-122"/>
              </a:rPr>
              <a:t>通过低屈服点钢材性试验建立声发射损伤评估方法</a:t>
            </a:r>
            <a:r>
              <a:rPr lang="zh-CN" altLang="zh-CN" kern="100" dirty="0" smtClean="0">
                <a:latin typeface="Times New Roman" panose="02020603050405020304" pitchFamily="18" charset="0"/>
                <a:ea typeface="宋体" panose="02010600030101010101" pitchFamily="2" charset="-122"/>
              </a:rPr>
              <a:t>；结合</a:t>
            </a:r>
            <a:r>
              <a:rPr lang="zh-CN" altLang="zh-CN" kern="100" dirty="0">
                <a:latin typeface="Times New Roman" panose="02020603050405020304" pitchFamily="18" charset="0"/>
                <a:ea typeface="宋体" panose="02010600030101010101" pitchFamily="2" charset="-122"/>
              </a:rPr>
              <a:t>微观机制模型得到基于声发射的断裂因子，建立相应的断裂预测方法</a:t>
            </a:r>
            <a:r>
              <a:rPr lang="zh-CN" altLang="zh-CN" kern="100" dirty="0" smtClean="0">
                <a:latin typeface="Times New Roman" panose="02020603050405020304" pitchFamily="18" charset="0"/>
                <a:ea typeface="宋体" panose="02010600030101010101" pitchFamily="2" charset="-122"/>
              </a:rPr>
              <a:t>；通过</a:t>
            </a:r>
            <a:r>
              <a:rPr lang="zh-CN" altLang="zh-CN" kern="100" dirty="0">
                <a:latin typeface="Times New Roman" panose="02020603050405020304" pitchFamily="18" charset="0"/>
                <a:ea typeface="宋体" panose="02010600030101010101" pitchFamily="2" charset="-122"/>
              </a:rPr>
              <a:t>屈曲约束剪切钢板的超低周疲劳试验的声发射检测验证模型正确性。</a:t>
            </a:r>
            <a:endParaRPr lang="zh-CN" altLang="zh-CN" kern="100" dirty="0">
              <a:effectLst/>
              <a:latin typeface="Times New Roman" panose="02020603050405020304" pitchFamily="18" charset="0"/>
              <a:ea typeface="宋体" panose="02010600030101010101" pitchFamily="2" charset="-122"/>
            </a:endParaRPr>
          </a:p>
        </p:txBody>
      </p:sp>
      <p:sp>
        <p:nvSpPr>
          <p:cNvPr id="7" name="矩形 6"/>
          <p:cNvSpPr/>
          <p:nvPr/>
        </p:nvSpPr>
        <p:spPr>
          <a:xfrm>
            <a:off x="395536" y="5157192"/>
            <a:ext cx="7848872" cy="1000274"/>
          </a:xfrm>
          <a:prstGeom prst="rect">
            <a:avLst/>
          </a:prstGeom>
        </p:spPr>
        <p:txBody>
          <a:bodyPr wrap="square">
            <a:spAutoFit/>
          </a:bodyPr>
          <a:lstStyle/>
          <a:p>
            <a:pPr marL="285750" indent="-285750" algn="just">
              <a:spcBef>
                <a:spcPts val="600"/>
              </a:spcBef>
              <a:spcAft>
                <a:spcPts val="0"/>
              </a:spcAft>
              <a:buFont typeface="Wingdings" panose="05000000000000000000" pitchFamily="2" charset="2"/>
              <a:buChar char="l"/>
            </a:pPr>
            <a:r>
              <a:rPr lang="zh-CN" altLang="zh-CN" b="1" kern="100" dirty="0">
                <a:latin typeface="Times New Roman" panose="02020603050405020304" pitchFamily="18" charset="0"/>
                <a:ea typeface="宋体" panose="02010600030101010101" pitchFamily="2" charset="-122"/>
              </a:rPr>
              <a:t>刚度</a:t>
            </a:r>
            <a:r>
              <a:rPr lang="en-US" altLang="zh-CN" b="1" kern="100" dirty="0">
                <a:latin typeface="Times New Roman" panose="02020603050405020304" pitchFamily="18" charset="0"/>
                <a:ea typeface="宋体" panose="02010600030101010101" pitchFamily="2" charset="-122"/>
              </a:rPr>
              <a:t>-</a:t>
            </a:r>
            <a:r>
              <a:rPr lang="zh-CN" altLang="zh-CN" b="1" kern="100" dirty="0">
                <a:latin typeface="Times New Roman" panose="02020603050405020304" pitchFamily="18" charset="0"/>
                <a:ea typeface="宋体" panose="02010600030101010101" pitchFamily="2" charset="-122"/>
              </a:rPr>
              <a:t>强度</a:t>
            </a:r>
            <a:r>
              <a:rPr lang="en-US" altLang="zh-CN" b="1" kern="100" dirty="0">
                <a:latin typeface="Times New Roman" panose="02020603050405020304" pitchFamily="18" charset="0"/>
                <a:ea typeface="宋体" panose="02010600030101010101" pitchFamily="2" charset="-122"/>
              </a:rPr>
              <a:t>-</a:t>
            </a:r>
            <a:r>
              <a:rPr lang="zh-CN" altLang="zh-CN" b="1" kern="100" dirty="0">
                <a:latin typeface="Times New Roman" panose="02020603050405020304" pitchFamily="18" charset="0"/>
                <a:ea typeface="宋体" panose="02010600030101010101" pitchFamily="2" charset="-122"/>
              </a:rPr>
              <a:t>累积延性解耦设计理论</a:t>
            </a:r>
          </a:p>
          <a:p>
            <a:pPr algn="just">
              <a:spcBef>
                <a:spcPts val="600"/>
              </a:spcBef>
              <a:spcAft>
                <a:spcPts val="0"/>
              </a:spcAft>
            </a:pPr>
            <a:r>
              <a:rPr lang="zh-CN" altLang="en-US" kern="100" dirty="0" smtClean="0">
                <a:latin typeface="Times New Roman" panose="02020603050405020304" pitchFamily="18" charset="0"/>
                <a:ea typeface="宋体" panose="02010600030101010101" pitchFamily="2" charset="-122"/>
              </a:rPr>
              <a:t>在原有优化基础上引入环状开孔机制，</a:t>
            </a:r>
            <a:r>
              <a:rPr lang="zh-CN" altLang="zh-CN" kern="100" dirty="0" smtClean="0">
                <a:latin typeface="Times New Roman" panose="02020603050405020304" pitchFamily="18" charset="0"/>
                <a:ea typeface="宋体" panose="02010600030101010101" pitchFamily="2" charset="-122"/>
              </a:rPr>
              <a:t>提出</a:t>
            </a:r>
            <a:r>
              <a:rPr lang="zh-CN" altLang="zh-CN" kern="100" dirty="0">
                <a:latin typeface="Times New Roman" panose="02020603050405020304" pitchFamily="18" charset="0"/>
                <a:ea typeface="宋体" panose="02010600030101010101" pitchFamily="2" charset="-122"/>
              </a:rPr>
              <a:t>屈曲约束剪切钢板的刚度</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强度</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累积延性解耦设计</a:t>
            </a:r>
            <a:r>
              <a:rPr lang="zh-CN" altLang="zh-CN" kern="100" dirty="0" smtClean="0">
                <a:latin typeface="Times New Roman" panose="02020603050405020304" pitchFamily="18" charset="0"/>
                <a:ea typeface="宋体" panose="02010600030101010101" pitchFamily="2" charset="-122"/>
              </a:rPr>
              <a:t>理论</a:t>
            </a:r>
            <a:r>
              <a:rPr lang="zh-CN" altLang="en-US" kern="100" dirty="0">
                <a:latin typeface="Times New Roman" panose="02020603050405020304" pitchFamily="18" charset="0"/>
                <a:ea typeface="宋体" panose="02010600030101010101" pitchFamily="2" charset="-122"/>
              </a:rPr>
              <a:t>；</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提出</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参数化设计方法和设计建议。</a:t>
            </a:r>
            <a:endParaRPr lang="zh-CN" altLang="en-US" dirty="0"/>
          </a:p>
        </p:txBody>
      </p:sp>
      <p:sp>
        <p:nvSpPr>
          <p:cNvPr id="8" name="矩形 7"/>
          <p:cNvSpPr/>
          <p:nvPr/>
        </p:nvSpPr>
        <p:spPr>
          <a:xfrm>
            <a:off x="323528" y="693857"/>
            <a:ext cx="3528392"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研究内容</a:t>
            </a:r>
            <a:endParaRPr lang="en-US" altLang="zh-CN" sz="2000" b="1" dirty="0">
              <a:ea typeface="宋体" charset="-122"/>
              <a:cs typeface="Arial" charset="0"/>
            </a:endParaRPr>
          </a:p>
        </p:txBody>
      </p:sp>
      <p:cxnSp>
        <p:nvCxnSpPr>
          <p:cNvPr id="9" name="直接连接符 8"/>
          <p:cNvCxnSpPr/>
          <p:nvPr/>
        </p:nvCxnSpPr>
        <p:spPr>
          <a:xfrm>
            <a:off x="323528" y="1124744"/>
            <a:ext cx="1152128"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2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26</a:t>
            </a:fld>
            <a:endParaRPr lang="zh-CN" altLang="en-US" sz="1800" dirty="0">
              <a:solidFill>
                <a:schemeClr val="tx1"/>
              </a:solidFill>
              <a:ea typeface="宋体" pitchFamily="2" charset="-122"/>
            </a:endParaRPr>
          </a:p>
        </p:txBody>
      </p:sp>
      <p:sp>
        <p:nvSpPr>
          <p:cNvPr id="8" name="矩形 7"/>
          <p:cNvSpPr/>
          <p:nvPr/>
        </p:nvSpPr>
        <p:spPr>
          <a:xfrm>
            <a:off x="323528" y="693857"/>
            <a:ext cx="3528392"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关键问题及解决方法</a:t>
            </a:r>
            <a:endParaRPr lang="en-US" altLang="zh-CN" sz="2000" b="1" dirty="0">
              <a:ea typeface="宋体" charset="-122"/>
              <a:cs typeface="Arial" charset="0"/>
            </a:endParaRPr>
          </a:p>
        </p:txBody>
      </p:sp>
      <p:cxnSp>
        <p:nvCxnSpPr>
          <p:cNvPr id="9" name="直接连接符 8"/>
          <p:cNvCxnSpPr/>
          <p:nvPr/>
        </p:nvCxnSpPr>
        <p:spPr>
          <a:xfrm>
            <a:off x="323528" y="1124744"/>
            <a:ext cx="2448272"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3528" y="1196752"/>
            <a:ext cx="3959738" cy="369332"/>
          </a:xfrm>
          <a:prstGeom prst="rect">
            <a:avLst/>
          </a:prstGeom>
        </p:spPr>
        <p:txBody>
          <a:bodyPr wrap="none">
            <a:spAutoFit/>
          </a:bodyPr>
          <a:lstStyle/>
          <a:p>
            <a:pPr marL="285750" indent="-285750" algn="just">
              <a:spcBef>
                <a:spcPts val="600"/>
              </a:spcBef>
              <a:spcAft>
                <a:spcPts val="0"/>
              </a:spcAft>
              <a:buFont typeface="Wingdings" panose="05000000000000000000" pitchFamily="2" charset="2"/>
              <a:buChar char="l"/>
            </a:pPr>
            <a:r>
              <a:rPr lang="zh-CN" altLang="zh-CN" b="1" kern="100" dirty="0" smtClean="0">
                <a:latin typeface="Times New Roman" panose="02020603050405020304" pitchFamily="18" charset="0"/>
                <a:ea typeface="宋体" panose="02010600030101010101" pitchFamily="2" charset="-122"/>
              </a:rPr>
              <a:t>剪切钢板</a:t>
            </a:r>
            <a:r>
              <a:rPr lang="zh-CN" altLang="en-US" b="1" kern="100" dirty="0" smtClean="0">
                <a:latin typeface="Times New Roman" panose="02020603050405020304" pitchFamily="18" charset="0"/>
                <a:ea typeface="宋体" panose="02010600030101010101" pitchFamily="2" charset="-122"/>
              </a:rPr>
              <a:t>超低周疲劳损伤机理研究</a:t>
            </a:r>
            <a:endParaRPr lang="zh-CN" altLang="zh-CN" b="1" kern="100" dirty="0">
              <a:latin typeface="Times New Roman" panose="02020603050405020304" pitchFamily="18" charset="0"/>
              <a:ea typeface="宋体" panose="02010600030101010101" pitchFamily="2" charset="-122"/>
            </a:endParaRPr>
          </a:p>
        </p:txBody>
      </p:sp>
      <p:sp>
        <p:nvSpPr>
          <p:cNvPr id="12" name="圆角矩形 11"/>
          <p:cNvSpPr/>
          <p:nvPr/>
        </p:nvSpPr>
        <p:spPr>
          <a:xfrm>
            <a:off x="611560" y="3933056"/>
            <a:ext cx="2645671" cy="7920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屈曲约束剪切钢板往复加载试验</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3" name="圆角矩形 12"/>
          <p:cNvSpPr/>
          <p:nvPr/>
        </p:nvSpPr>
        <p:spPr>
          <a:xfrm>
            <a:off x="3707904" y="3356992"/>
            <a:ext cx="1170813"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b="1" dirty="0" smtClean="0">
                <a:latin typeface="黑体" panose="02010609060101010101" pitchFamily="49" charset="-122"/>
                <a:ea typeface="黑体" panose="02010609060101010101" pitchFamily="49" charset="-122"/>
              </a:rPr>
              <a:t>声发射监测</a:t>
            </a:r>
            <a:endParaRPr lang="zh-CN" altLang="en-US" sz="2000" b="1" dirty="0">
              <a:latin typeface="黑体" panose="02010609060101010101" pitchFamily="49" charset="-122"/>
              <a:ea typeface="黑体" panose="02010609060101010101" pitchFamily="49" charset="-122"/>
            </a:endParaRPr>
          </a:p>
        </p:txBody>
      </p:sp>
      <p:sp>
        <p:nvSpPr>
          <p:cNvPr id="15" name="右箭头 14"/>
          <p:cNvSpPr/>
          <p:nvPr/>
        </p:nvSpPr>
        <p:spPr>
          <a:xfrm>
            <a:off x="3493189" y="4077072"/>
            <a:ext cx="1724169" cy="504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97387" y="3356992"/>
            <a:ext cx="1784289" cy="5431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损伤实时监测</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7" name="圆角矩形 16"/>
          <p:cNvSpPr/>
          <p:nvPr/>
        </p:nvSpPr>
        <p:spPr>
          <a:xfrm>
            <a:off x="5497387" y="4132614"/>
            <a:ext cx="1784289" cy="5431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损伤源定位</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8" name="圆角矩形 17"/>
          <p:cNvSpPr/>
          <p:nvPr/>
        </p:nvSpPr>
        <p:spPr>
          <a:xfrm>
            <a:off x="5497387" y="4908236"/>
            <a:ext cx="1784289" cy="5431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损伤类型确定</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539552" y="1556792"/>
            <a:ext cx="7642433" cy="1754326"/>
          </a:xfrm>
          <a:prstGeom prst="rect">
            <a:avLst/>
          </a:prstGeom>
        </p:spPr>
        <p:txBody>
          <a:bodyPr wrap="square">
            <a:spAutoFit/>
          </a:bodyPr>
          <a:lstStyle/>
          <a:p>
            <a:r>
              <a:rPr lang="zh-CN" altLang="en-US" b="1" kern="100" dirty="0" smtClean="0">
                <a:latin typeface="Times New Roman" panose="02020603050405020304" pitchFamily="18" charset="0"/>
                <a:ea typeface="宋体" panose="02010600030101010101" pitchFamily="2" charset="-122"/>
              </a:rPr>
              <a:t>问题一：</a:t>
            </a:r>
            <a:r>
              <a:rPr lang="zh-CN" altLang="en-US" kern="100" dirty="0" smtClean="0">
                <a:latin typeface="Times New Roman" panose="02020603050405020304" pitchFamily="18" charset="0"/>
                <a:ea typeface="宋体" panose="02010600030101010101" pitchFamily="2" charset="-122"/>
              </a:rPr>
              <a:t>传统试验方式只能确定剪切钢板最终的破坏模式，对于整个加载过程的损伤发展无法确定；</a:t>
            </a:r>
            <a:endParaRPr lang="en-US" altLang="zh-CN" kern="100" dirty="0" smtClean="0">
              <a:latin typeface="Times New Roman" panose="02020603050405020304" pitchFamily="18" charset="0"/>
              <a:ea typeface="宋体" panose="02010600030101010101" pitchFamily="2" charset="-122"/>
            </a:endParaRPr>
          </a:p>
          <a:p>
            <a:r>
              <a:rPr lang="zh-CN" altLang="en-US" b="1" kern="100" dirty="0" smtClean="0">
                <a:latin typeface="Times New Roman" panose="02020603050405020304" pitchFamily="18" charset="0"/>
                <a:ea typeface="宋体" panose="02010600030101010101" pitchFamily="2" charset="-122"/>
              </a:rPr>
              <a:t>问题二：</a:t>
            </a:r>
            <a:r>
              <a:rPr lang="zh-CN" altLang="en-US" kern="100" dirty="0" smtClean="0">
                <a:latin typeface="Times New Roman" panose="02020603050405020304" pitchFamily="18" charset="0"/>
                <a:ea typeface="宋体" panose="02010600030101010101" pitchFamily="2" charset="-122"/>
              </a:rPr>
              <a:t>通过肉眼甚至简单的显微设备只能观测到宏观裂纹，而对于低周疲劳中重要的塑性损伤却是无法观测的；</a:t>
            </a:r>
            <a:endParaRPr lang="en-US" altLang="zh-CN" kern="100" dirty="0" smtClean="0">
              <a:latin typeface="Times New Roman" panose="02020603050405020304" pitchFamily="18" charset="0"/>
              <a:ea typeface="宋体" panose="02010600030101010101" pitchFamily="2" charset="-122"/>
            </a:endParaRPr>
          </a:p>
          <a:p>
            <a:r>
              <a:rPr lang="zh-CN" altLang="en-US" b="1" kern="100" dirty="0" smtClean="0">
                <a:latin typeface="Times New Roman" panose="02020603050405020304" pitchFamily="18" charset="0"/>
                <a:ea typeface="宋体" panose="02010600030101010101" pitchFamily="2" charset="-122"/>
              </a:rPr>
              <a:t>问题三：</a:t>
            </a:r>
            <a:r>
              <a:rPr lang="zh-CN" altLang="en-US" kern="100" dirty="0" smtClean="0">
                <a:latin typeface="Times New Roman" panose="02020603050405020304" pitchFamily="18" charset="0"/>
                <a:ea typeface="宋体" panose="02010600030101010101" pitchFamily="2" charset="-122"/>
              </a:rPr>
              <a:t>对于屈曲约束剪切钢板，由于面外约束装置的存在，试验过程中无法揭开观测试件。</a:t>
            </a:r>
            <a:endParaRPr lang="zh-CN" altLang="en-US" dirty="0"/>
          </a:p>
        </p:txBody>
      </p:sp>
      <p:sp>
        <p:nvSpPr>
          <p:cNvPr id="20" name="文本框 19"/>
          <p:cNvSpPr txBox="1"/>
          <p:nvPr/>
        </p:nvSpPr>
        <p:spPr>
          <a:xfrm>
            <a:off x="504236" y="5606489"/>
            <a:ext cx="7713064" cy="523220"/>
          </a:xfrm>
          <a:prstGeom prst="rect">
            <a:avLst/>
          </a:prstGeom>
          <a:solidFill>
            <a:schemeClr val="tx2">
              <a:lumMod val="20000"/>
              <a:lumOff val="80000"/>
            </a:schemeClr>
          </a:solidFill>
        </p:spPr>
        <p:txBody>
          <a:bodyPr wrap="square" rtlCol="0">
            <a:spAutoFit/>
          </a:bodyPr>
          <a:lstStyle/>
          <a:p>
            <a:r>
              <a:rPr lang="zh-CN" altLang="en-US" sz="2800" dirty="0" smtClean="0">
                <a:solidFill>
                  <a:srgbClr val="FF0000"/>
                </a:solidFill>
                <a:latin typeface="黑体" panose="02010609060101010101" pitchFamily="49" charset="-122"/>
                <a:ea typeface="黑体" panose="02010609060101010101" pitchFamily="49" charset="-122"/>
              </a:rPr>
              <a:t>前期研究证明声发射可有效确定损伤位置和类型</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21" name="文本框 20"/>
          <p:cNvSpPr txBox="1"/>
          <p:nvPr/>
        </p:nvSpPr>
        <p:spPr>
          <a:xfrm>
            <a:off x="7377347" y="3447116"/>
            <a:ext cx="646331" cy="369332"/>
          </a:xfrm>
          <a:prstGeom prst="rect">
            <a:avLst/>
          </a:prstGeom>
          <a:solidFill>
            <a:srgbClr val="00B0F0"/>
          </a:solidFill>
        </p:spPr>
        <p:txBody>
          <a:bodyPr wrap="none" rtlCol="0">
            <a:spAutoFit/>
          </a:bodyPr>
          <a:lstStyle/>
          <a:p>
            <a:r>
              <a:rPr lang="zh-CN" altLang="en-US" dirty="0"/>
              <a:t>时间</a:t>
            </a:r>
          </a:p>
        </p:txBody>
      </p:sp>
      <p:sp>
        <p:nvSpPr>
          <p:cNvPr id="22" name="文本框 21"/>
          <p:cNvSpPr txBox="1"/>
          <p:nvPr/>
        </p:nvSpPr>
        <p:spPr>
          <a:xfrm>
            <a:off x="7377347" y="4219514"/>
            <a:ext cx="646331" cy="369332"/>
          </a:xfrm>
          <a:prstGeom prst="rect">
            <a:avLst/>
          </a:prstGeom>
          <a:solidFill>
            <a:srgbClr val="00B0F0"/>
          </a:solidFill>
        </p:spPr>
        <p:txBody>
          <a:bodyPr wrap="none" rtlCol="0">
            <a:spAutoFit/>
          </a:bodyPr>
          <a:lstStyle/>
          <a:p>
            <a:r>
              <a:rPr lang="zh-CN" altLang="en-US" dirty="0" smtClean="0"/>
              <a:t>空间</a:t>
            </a:r>
            <a:endParaRPr lang="zh-CN" altLang="en-US" dirty="0"/>
          </a:p>
        </p:txBody>
      </p:sp>
      <p:sp>
        <p:nvSpPr>
          <p:cNvPr id="23" name="文本框 22"/>
          <p:cNvSpPr txBox="1"/>
          <p:nvPr/>
        </p:nvSpPr>
        <p:spPr>
          <a:xfrm>
            <a:off x="7377347" y="4995136"/>
            <a:ext cx="646331" cy="369332"/>
          </a:xfrm>
          <a:prstGeom prst="rect">
            <a:avLst/>
          </a:prstGeom>
          <a:solidFill>
            <a:srgbClr val="00B0F0"/>
          </a:solidFill>
        </p:spPr>
        <p:txBody>
          <a:bodyPr wrap="none" rtlCol="0">
            <a:spAutoFit/>
          </a:bodyPr>
          <a:lstStyle/>
          <a:p>
            <a:r>
              <a:rPr lang="zh-CN" altLang="en-US" dirty="0" smtClean="0"/>
              <a:t>性质</a:t>
            </a:r>
            <a:endParaRPr lang="zh-CN" altLang="en-US" dirty="0"/>
          </a:p>
        </p:txBody>
      </p:sp>
    </p:spTree>
    <p:extLst>
      <p:ext uri="{BB962C8B-B14F-4D97-AF65-F5344CB8AC3E}">
        <p14:creationId xmlns:p14="http://schemas.microsoft.com/office/powerpoint/2010/main" val="287374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27</a:t>
            </a:fld>
            <a:endParaRPr lang="zh-CN" altLang="en-US" sz="1800" dirty="0">
              <a:solidFill>
                <a:schemeClr val="tx1"/>
              </a:solidFill>
              <a:ea typeface="宋体" pitchFamily="2" charset="-122"/>
            </a:endParaRPr>
          </a:p>
        </p:txBody>
      </p:sp>
      <p:sp>
        <p:nvSpPr>
          <p:cNvPr id="3" name="矩形 2"/>
          <p:cNvSpPr/>
          <p:nvPr/>
        </p:nvSpPr>
        <p:spPr>
          <a:xfrm>
            <a:off x="323528" y="693857"/>
            <a:ext cx="3528392"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关键问题及解决方法</a:t>
            </a:r>
            <a:endParaRPr lang="en-US" altLang="zh-CN" sz="2000" b="1" dirty="0">
              <a:ea typeface="宋体" charset="-122"/>
              <a:cs typeface="Arial" charset="0"/>
            </a:endParaRPr>
          </a:p>
        </p:txBody>
      </p:sp>
      <p:cxnSp>
        <p:nvCxnSpPr>
          <p:cNvPr id="4" name="直接连接符 3"/>
          <p:cNvCxnSpPr/>
          <p:nvPr/>
        </p:nvCxnSpPr>
        <p:spPr>
          <a:xfrm>
            <a:off x="323528" y="1124744"/>
            <a:ext cx="2448272"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51520" y="1196752"/>
            <a:ext cx="4424609" cy="369332"/>
          </a:xfrm>
          <a:prstGeom prst="rect">
            <a:avLst/>
          </a:prstGeom>
        </p:spPr>
        <p:txBody>
          <a:bodyPr wrap="none">
            <a:spAutoFit/>
          </a:bodyPr>
          <a:lstStyle/>
          <a:p>
            <a:pPr marL="285750" indent="-285750" algn="just">
              <a:spcBef>
                <a:spcPts val="600"/>
              </a:spcBef>
              <a:spcAft>
                <a:spcPts val="0"/>
              </a:spcAft>
              <a:buFont typeface="Wingdings" panose="05000000000000000000" pitchFamily="2" charset="2"/>
              <a:buChar char="l"/>
            </a:pPr>
            <a:r>
              <a:rPr lang="zh-CN" altLang="en-US" b="1" kern="100" dirty="0" smtClean="0">
                <a:latin typeface="Times New Roman" panose="02020603050405020304" pitchFamily="18" charset="0"/>
                <a:ea typeface="宋体" panose="02010600030101010101" pitchFamily="2" charset="-122"/>
              </a:rPr>
              <a:t>基于声发射和微观机制模型的断裂因子</a:t>
            </a:r>
            <a:endParaRPr lang="zh-CN" altLang="zh-CN" b="1" kern="100" dirty="0">
              <a:latin typeface="Times New Roman" panose="02020603050405020304" pitchFamily="18" charset="0"/>
              <a:ea typeface="宋体" panose="02010600030101010101" pitchFamily="2" charset="-122"/>
            </a:endParaRPr>
          </a:p>
        </p:txBody>
      </p:sp>
      <p:sp>
        <p:nvSpPr>
          <p:cNvPr id="7" name="矩形 6"/>
          <p:cNvSpPr/>
          <p:nvPr/>
        </p:nvSpPr>
        <p:spPr>
          <a:xfrm>
            <a:off x="539552" y="1556792"/>
            <a:ext cx="7642433" cy="1200329"/>
          </a:xfrm>
          <a:prstGeom prst="rect">
            <a:avLst/>
          </a:prstGeom>
        </p:spPr>
        <p:txBody>
          <a:bodyPr wrap="square">
            <a:spAutoFit/>
          </a:bodyPr>
          <a:lstStyle/>
          <a:p>
            <a:r>
              <a:rPr lang="zh-CN" altLang="en-US" b="1" kern="100" dirty="0" smtClean="0">
                <a:latin typeface="Times New Roman" panose="02020603050405020304" pitchFamily="18" charset="0"/>
                <a:ea typeface="宋体" panose="02010600030101010101" pitchFamily="2" charset="-122"/>
              </a:rPr>
              <a:t>问题一：</a:t>
            </a:r>
            <a:r>
              <a:rPr lang="zh-CN" altLang="en-US" kern="100" dirty="0" smtClean="0">
                <a:latin typeface="Times New Roman" panose="02020603050405020304" pitchFamily="18" charset="0"/>
                <a:ea typeface="宋体" panose="02010600030101010101" pitchFamily="2" charset="-122"/>
              </a:rPr>
              <a:t>声发射能够有效监测试样加载过程中的塑性损伤和微裂纹，但对于最终破坏时的宏观断裂所获得的数据量却较少；</a:t>
            </a:r>
            <a:endParaRPr lang="en-US" altLang="zh-CN" kern="100" dirty="0" smtClean="0">
              <a:latin typeface="Times New Roman" panose="02020603050405020304" pitchFamily="18" charset="0"/>
              <a:ea typeface="宋体" panose="02010600030101010101" pitchFamily="2" charset="-122"/>
            </a:endParaRPr>
          </a:p>
          <a:p>
            <a:r>
              <a:rPr lang="zh-CN" altLang="en-US" b="1" kern="100" dirty="0" smtClean="0">
                <a:latin typeface="Times New Roman" panose="02020603050405020304" pitchFamily="18" charset="0"/>
                <a:ea typeface="宋体" panose="02010600030101010101" pitchFamily="2" charset="-122"/>
              </a:rPr>
              <a:t>问题二：</a:t>
            </a:r>
            <a:r>
              <a:rPr lang="zh-CN" altLang="en-US" kern="100" dirty="0" smtClean="0">
                <a:latin typeface="Times New Roman" panose="02020603050405020304" pitchFamily="18" charset="0"/>
                <a:ea typeface="宋体" panose="02010600030101010101" pitchFamily="2" charset="-122"/>
              </a:rPr>
              <a:t>微观机制模型是基于空穴扩张的理论模型，对于最终的断裂预测可通过试验得以验证，但损伤过程的机理无法通过试验解释清楚。</a:t>
            </a:r>
            <a:endParaRPr lang="en-US" altLang="zh-CN" kern="100" dirty="0" smtClean="0">
              <a:latin typeface="Times New Roman" panose="02020603050405020304" pitchFamily="18" charset="0"/>
              <a:ea typeface="宋体" panose="02010600030101010101" pitchFamily="2" charset="-122"/>
            </a:endParaRPr>
          </a:p>
        </p:txBody>
      </p:sp>
      <p:sp>
        <p:nvSpPr>
          <p:cNvPr id="8" name="圆角矩形 7"/>
          <p:cNvSpPr/>
          <p:nvPr/>
        </p:nvSpPr>
        <p:spPr>
          <a:xfrm>
            <a:off x="539552" y="3311044"/>
            <a:ext cx="1368151" cy="6480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声发射特征参数</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9" name="右箭头 8"/>
          <p:cNvSpPr/>
          <p:nvPr/>
        </p:nvSpPr>
        <p:spPr>
          <a:xfrm>
            <a:off x="2047837" y="3383052"/>
            <a:ext cx="1656184" cy="504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47837" y="2996952"/>
            <a:ext cx="1569660" cy="369332"/>
          </a:xfrm>
          <a:prstGeom prst="rect">
            <a:avLst/>
          </a:prstGeom>
          <a:noFill/>
        </p:spPr>
        <p:txBody>
          <a:bodyPr wrap="none" rtlCol="0">
            <a:spAutoFit/>
          </a:bodyPr>
          <a:lstStyle/>
          <a:p>
            <a:r>
              <a:rPr lang="zh-CN" altLang="en-US" b="1" dirty="0" smtClean="0"/>
              <a:t>等效塑性应变</a:t>
            </a:r>
            <a:endParaRPr lang="zh-CN" altLang="en-US" b="1" dirty="0"/>
          </a:p>
        </p:txBody>
      </p:sp>
      <p:sp>
        <p:nvSpPr>
          <p:cNvPr id="11" name="圆角矩形 10"/>
          <p:cNvSpPr/>
          <p:nvPr/>
        </p:nvSpPr>
        <p:spPr>
          <a:xfrm>
            <a:off x="3844155" y="3311044"/>
            <a:ext cx="1368151" cy="6480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dirty="0" smtClean="0">
                <a:solidFill>
                  <a:schemeClr val="bg1"/>
                </a:solidFill>
                <a:latin typeface="黑体" panose="02010609060101010101" pitchFamily="49" charset="-122"/>
                <a:ea typeface="黑体" panose="02010609060101010101" pitchFamily="49" charset="-122"/>
              </a:rPr>
              <a:t>SMCS</a:t>
            </a:r>
            <a:r>
              <a:rPr lang="zh-CN" altLang="en-US" sz="2000" dirty="0" smtClean="0">
                <a:solidFill>
                  <a:schemeClr val="bg1"/>
                </a:solidFill>
                <a:latin typeface="黑体" panose="02010609060101010101" pitchFamily="49" charset="-122"/>
                <a:ea typeface="黑体" panose="02010609060101010101" pitchFamily="49" charset="-122"/>
              </a:rPr>
              <a:t>模型</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2" name="右箭头 11"/>
          <p:cNvSpPr/>
          <p:nvPr/>
        </p:nvSpPr>
        <p:spPr>
          <a:xfrm>
            <a:off x="5352440" y="3383052"/>
            <a:ext cx="1656184" cy="504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215746" y="3015139"/>
            <a:ext cx="1800493" cy="369332"/>
          </a:xfrm>
          <a:prstGeom prst="rect">
            <a:avLst/>
          </a:prstGeom>
          <a:noFill/>
        </p:spPr>
        <p:txBody>
          <a:bodyPr wrap="none" rtlCol="0">
            <a:spAutoFit/>
          </a:bodyPr>
          <a:lstStyle/>
          <a:p>
            <a:r>
              <a:rPr lang="zh-CN" altLang="en-US" b="1" dirty="0" smtClean="0"/>
              <a:t>应力三轴度变化</a:t>
            </a:r>
            <a:endParaRPr lang="zh-CN" altLang="en-US" b="1" dirty="0"/>
          </a:p>
        </p:txBody>
      </p:sp>
      <p:sp>
        <p:nvSpPr>
          <p:cNvPr id="14" name="圆角矩形 13"/>
          <p:cNvSpPr/>
          <p:nvPr/>
        </p:nvSpPr>
        <p:spPr>
          <a:xfrm>
            <a:off x="7092280" y="3311044"/>
            <a:ext cx="1368151" cy="6480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dirty="0" smtClean="0">
                <a:solidFill>
                  <a:schemeClr val="bg1"/>
                </a:solidFill>
                <a:latin typeface="黑体" panose="02010609060101010101" pitchFamily="49" charset="-122"/>
                <a:ea typeface="黑体" panose="02010609060101010101" pitchFamily="49" charset="-122"/>
              </a:rPr>
              <a:t>VGM</a:t>
            </a:r>
            <a:r>
              <a:rPr lang="zh-CN" altLang="en-US" sz="2000" dirty="0" smtClean="0">
                <a:solidFill>
                  <a:schemeClr val="bg1"/>
                </a:solidFill>
                <a:latin typeface="黑体" panose="02010609060101010101" pitchFamily="49" charset="-122"/>
                <a:ea typeface="黑体" panose="02010609060101010101" pitchFamily="49" charset="-122"/>
              </a:rPr>
              <a:t>模型</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5" name="右箭头 14"/>
          <p:cNvSpPr/>
          <p:nvPr/>
        </p:nvSpPr>
        <p:spPr>
          <a:xfrm rot="5400000">
            <a:off x="7142850" y="4486028"/>
            <a:ext cx="1267009" cy="504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028383" y="4009010"/>
            <a:ext cx="461665" cy="1477328"/>
          </a:xfrm>
          <a:prstGeom prst="rect">
            <a:avLst/>
          </a:prstGeom>
          <a:noFill/>
        </p:spPr>
        <p:txBody>
          <a:bodyPr vert="eaVert" wrap="none" rtlCol="0">
            <a:spAutoFit/>
          </a:bodyPr>
          <a:lstStyle/>
          <a:p>
            <a:r>
              <a:rPr lang="zh-CN" altLang="en-US" b="1" dirty="0" smtClean="0">
                <a:latin typeface="+mn-ea"/>
                <a:ea typeface="+mn-ea"/>
              </a:rPr>
              <a:t>引入拉压符号</a:t>
            </a:r>
            <a:endParaRPr lang="zh-CN" altLang="en-US" b="1" dirty="0">
              <a:latin typeface="+mn-ea"/>
              <a:ea typeface="+mn-ea"/>
            </a:endParaRPr>
          </a:p>
        </p:txBody>
      </p:sp>
      <p:sp>
        <p:nvSpPr>
          <p:cNvPr id="17" name="圆角矩形 16"/>
          <p:cNvSpPr/>
          <p:nvPr/>
        </p:nvSpPr>
        <p:spPr>
          <a:xfrm>
            <a:off x="7092278" y="5481651"/>
            <a:ext cx="1368151" cy="6480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dirty="0" smtClean="0">
                <a:solidFill>
                  <a:schemeClr val="bg1"/>
                </a:solidFill>
                <a:latin typeface="黑体" panose="02010609060101010101" pitchFamily="49" charset="-122"/>
                <a:ea typeface="黑体" panose="02010609060101010101" pitchFamily="49" charset="-122"/>
              </a:rPr>
              <a:t>DSPS</a:t>
            </a:r>
            <a:r>
              <a:rPr lang="zh-CN" altLang="en-US" sz="2000" dirty="0" smtClean="0">
                <a:solidFill>
                  <a:schemeClr val="bg1"/>
                </a:solidFill>
                <a:latin typeface="黑体" panose="02010609060101010101" pitchFamily="49" charset="-122"/>
                <a:ea typeface="黑体" panose="02010609060101010101" pitchFamily="49" charset="-122"/>
              </a:rPr>
              <a:t>模型</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8" name="文本框 17"/>
          <p:cNvSpPr txBox="1"/>
          <p:nvPr/>
        </p:nvSpPr>
        <p:spPr>
          <a:xfrm>
            <a:off x="7127400" y="4009010"/>
            <a:ext cx="461665" cy="1477328"/>
          </a:xfrm>
          <a:prstGeom prst="rect">
            <a:avLst/>
          </a:prstGeom>
          <a:noFill/>
        </p:spPr>
        <p:txBody>
          <a:bodyPr vert="eaVert" wrap="none" rtlCol="0">
            <a:spAutoFit/>
          </a:bodyPr>
          <a:lstStyle/>
          <a:p>
            <a:r>
              <a:rPr lang="zh-CN" altLang="en-US" b="1" dirty="0" smtClean="0">
                <a:latin typeface="+mn-ea"/>
                <a:ea typeface="+mn-ea"/>
              </a:rPr>
              <a:t>有效塑性应变</a:t>
            </a:r>
            <a:endParaRPr lang="zh-CN" altLang="en-US" b="1" dirty="0">
              <a:latin typeface="+mn-ea"/>
              <a:ea typeface="+mn-ea"/>
            </a:endParaRPr>
          </a:p>
        </p:txBody>
      </p:sp>
      <p:sp>
        <p:nvSpPr>
          <p:cNvPr id="19" name="右箭头 18"/>
          <p:cNvSpPr/>
          <p:nvPr/>
        </p:nvSpPr>
        <p:spPr>
          <a:xfrm rot="10800000">
            <a:off x="5352440" y="5553659"/>
            <a:ext cx="1656184" cy="504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352439" y="5207859"/>
            <a:ext cx="1800493" cy="369332"/>
          </a:xfrm>
          <a:prstGeom prst="rect">
            <a:avLst/>
          </a:prstGeom>
          <a:noFill/>
        </p:spPr>
        <p:txBody>
          <a:bodyPr wrap="none" rtlCol="0">
            <a:spAutoFit/>
          </a:bodyPr>
          <a:lstStyle/>
          <a:p>
            <a:r>
              <a:rPr lang="zh-CN" altLang="en-US" b="1" dirty="0" smtClean="0"/>
              <a:t>应力三轴度变化</a:t>
            </a:r>
            <a:endParaRPr lang="zh-CN" altLang="en-US" b="1" dirty="0"/>
          </a:p>
        </p:txBody>
      </p:sp>
      <p:sp>
        <p:nvSpPr>
          <p:cNvPr id="21" name="圆角矩形 20"/>
          <p:cNvSpPr/>
          <p:nvPr/>
        </p:nvSpPr>
        <p:spPr>
          <a:xfrm>
            <a:off x="3896631" y="5481651"/>
            <a:ext cx="1368151" cy="6480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dirty="0" smtClean="0">
                <a:solidFill>
                  <a:schemeClr val="bg1"/>
                </a:solidFill>
                <a:latin typeface="黑体" panose="02010609060101010101" pitchFamily="49" charset="-122"/>
                <a:ea typeface="黑体" panose="02010609060101010101" pitchFamily="49" charset="-122"/>
              </a:rPr>
              <a:t>CVGM</a:t>
            </a:r>
            <a:r>
              <a:rPr lang="zh-CN" altLang="en-US" sz="2000" dirty="0" smtClean="0">
                <a:solidFill>
                  <a:schemeClr val="bg1"/>
                </a:solidFill>
                <a:latin typeface="黑体" panose="02010609060101010101" pitchFamily="49" charset="-122"/>
                <a:ea typeface="黑体" panose="02010609060101010101" pitchFamily="49" charset="-122"/>
              </a:rPr>
              <a:t>模型</a:t>
            </a:r>
            <a:endParaRPr lang="zh-CN" altLang="en-US" sz="2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65811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28</a:t>
            </a:fld>
            <a:endParaRPr lang="zh-CN" altLang="en-US" sz="1800" dirty="0">
              <a:solidFill>
                <a:schemeClr val="tx1"/>
              </a:solidFill>
              <a:ea typeface="宋体" pitchFamily="2" charset="-122"/>
            </a:endParaRPr>
          </a:p>
        </p:txBody>
      </p:sp>
      <p:sp>
        <p:nvSpPr>
          <p:cNvPr id="3" name="矩形 2"/>
          <p:cNvSpPr/>
          <p:nvPr/>
        </p:nvSpPr>
        <p:spPr>
          <a:xfrm>
            <a:off x="323528" y="693857"/>
            <a:ext cx="3528392"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关键问题及解决方法</a:t>
            </a:r>
            <a:endParaRPr lang="en-US" altLang="zh-CN" sz="2000" b="1" dirty="0">
              <a:ea typeface="宋体" charset="-122"/>
              <a:cs typeface="Arial" charset="0"/>
            </a:endParaRPr>
          </a:p>
        </p:txBody>
      </p:sp>
      <p:cxnSp>
        <p:nvCxnSpPr>
          <p:cNvPr id="4" name="直接连接符 3"/>
          <p:cNvCxnSpPr/>
          <p:nvPr/>
        </p:nvCxnSpPr>
        <p:spPr>
          <a:xfrm>
            <a:off x="323528" y="1124744"/>
            <a:ext cx="2448272"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33773" y="1221145"/>
            <a:ext cx="2951449" cy="369332"/>
          </a:xfrm>
          <a:prstGeom prst="rect">
            <a:avLst/>
          </a:prstGeom>
        </p:spPr>
        <p:txBody>
          <a:bodyPr wrap="none">
            <a:spAutoFit/>
          </a:bodyPr>
          <a:lstStyle/>
          <a:p>
            <a:pPr marL="285750" indent="-285750" algn="just">
              <a:spcBef>
                <a:spcPts val="600"/>
              </a:spcBef>
              <a:spcAft>
                <a:spcPts val="0"/>
              </a:spcAft>
              <a:buFont typeface="Wingdings" panose="05000000000000000000" pitchFamily="2" charset="2"/>
              <a:buChar char="l"/>
            </a:pPr>
            <a:r>
              <a:rPr lang="zh-CN" altLang="en-US" b="1" kern="100" dirty="0">
                <a:latin typeface="Times New Roman" panose="02020603050405020304" pitchFamily="18" charset="0"/>
                <a:ea typeface="宋体" panose="02010600030101010101" pitchFamily="2" charset="-122"/>
              </a:rPr>
              <a:t>刚度</a:t>
            </a:r>
            <a:r>
              <a:rPr lang="en-US" altLang="zh-CN" b="1" kern="100" dirty="0">
                <a:latin typeface="Times New Roman" panose="02020603050405020304" pitchFamily="18" charset="0"/>
                <a:ea typeface="宋体" panose="02010600030101010101" pitchFamily="2" charset="-122"/>
              </a:rPr>
              <a:t>-</a:t>
            </a:r>
            <a:r>
              <a:rPr lang="zh-CN" altLang="en-US" b="1" kern="100" dirty="0">
                <a:latin typeface="Times New Roman" panose="02020603050405020304" pitchFamily="18" charset="0"/>
                <a:ea typeface="宋体" panose="02010600030101010101" pitchFamily="2" charset="-122"/>
              </a:rPr>
              <a:t>强度</a:t>
            </a:r>
            <a:r>
              <a:rPr lang="en-US" altLang="zh-CN" b="1" kern="100" dirty="0">
                <a:latin typeface="Times New Roman" panose="02020603050405020304" pitchFamily="18" charset="0"/>
                <a:ea typeface="宋体" panose="02010600030101010101" pitchFamily="2" charset="-122"/>
              </a:rPr>
              <a:t>-</a:t>
            </a:r>
            <a:r>
              <a:rPr lang="zh-CN" altLang="en-US" b="1" kern="100" dirty="0">
                <a:latin typeface="Times New Roman" panose="02020603050405020304" pitchFamily="18" charset="0"/>
                <a:ea typeface="宋体" panose="02010600030101010101" pitchFamily="2" charset="-122"/>
              </a:rPr>
              <a:t>累积延性解耦</a:t>
            </a:r>
          </a:p>
        </p:txBody>
      </p:sp>
      <p:cxnSp>
        <p:nvCxnSpPr>
          <p:cNvPr id="6" name="直接连接符 5"/>
          <p:cNvCxnSpPr/>
          <p:nvPr/>
        </p:nvCxnSpPr>
        <p:spPr>
          <a:xfrm>
            <a:off x="437127" y="1124744"/>
            <a:ext cx="1440160"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539552" y="1809106"/>
            <a:ext cx="2645671" cy="7920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屈曲约束剪切钢板</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8" name="右箭头 7"/>
          <p:cNvSpPr/>
          <p:nvPr/>
        </p:nvSpPr>
        <p:spPr>
          <a:xfrm>
            <a:off x="3275590" y="1948943"/>
            <a:ext cx="792088" cy="504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9" name="圆角矩形 8"/>
          <p:cNvSpPr/>
          <p:nvPr/>
        </p:nvSpPr>
        <p:spPr>
          <a:xfrm>
            <a:off x="3491880" y="5477065"/>
            <a:ext cx="1870518" cy="67184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参数化设计方法和建议</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0" name="右箭头 9"/>
          <p:cNvSpPr/>
          <p:nvPr/>
        </p:nvSpPr>
        <p:spPr>
          <a:xfrm>
            <a:off x="4170103" y="4275615"/>
            <a:ext cx="1724169" cy="504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656883" y="1749500"/>
            <a:ext cx="1076097" cy="88741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有限元模型</a:t>
            </a:r>
            <a:endParaRPr lang="zh-CN" altLang="en-US" b="1" dirty="0">
              <a:latin typeface="黑体" panose="02010609060101010101" pitchFamily="49" charset="-122"/>
              <a:ea typeface="黑体" panose="02010609060101010101" pitchFamily="49" charset="-122"/>
            </a:endParaRPr>
          </a:p>
        </p:txBody>
      </p:sp>
      <p:sp>
        <p:nvSpPr>
          <p:cNvPr id="12" name="右箭头 11"/>
          <p:cNvSpPr/>
          <p:nvPr/>
        </p:nvSpPr>
        <p:spPr>
          <a:xfrm rot="5400000">
            <a:off x="6572014" y="3130121"/>
            <a:ext cx="1245834" cy="504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3" name="圆角矩形 12"/>
          <p:cNvSpPr/>
          <p:nvPr/>
        </p:nvSpPr>
        <p:spPr>
          <a:xfrm>
            <a:off x="6078044" y="4110301"/>
            <a:ext cx="2049819" cy="82285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b="1" dirty="0" smtClean="0">
                <a:latin typeface="黑体" panose="02010609060101010101" pitchFamily="49" charset="-122"/>
                <a:ea typeface="黑体" panose="02010609060101010101" pitchFamily="49" charset="-122"/>
              </a:rPr>
              <a:t>刚度</a:t>
            </a:r>
            <a:r>
              <a:rPr lang="en-US" altLang="zh-CN" sz="2000" b="1" dirty="0" smtClean="0">
                <a:latin typeface="黑体" panose="02010609060101010101" pitchFamily="49" charset="-122"/>
                <a:ea typeface="黑体" panose="02010609060101010101" pitchFamily="49" charset="-122"/>
              </a:rPr>
              <a:t>-</a:t>
            </a:r>
            <a:r>
              <a:rPr lang="zh-CN" altLang="en-US" sz="2000" b="1" dirty="0" smtClean="0">
                <a:latin typeface="黑体" panose="02010609060101010101" pitchFamily="49" charset="-122"/>
                <a:ea typeface="黑体" panose="02010609060101010101" pitchFamily="49" charset="-122"/>
              </a:rPr>
              <a:t>强度</a:t>
            </a:r>
            <a:r>
              <a:rPr lang="en-US" altLang="zh-CN" sz="2000" b="1" dirty="0" smtClean="0">
                <a:latin typeface="黑体" panose="02010609060101010101" pitchFamily="49" charset="-122"/>
                <a:ea typeface="黑体" panose="02010609060101010101" pitchFamily="49" charset="-122"/>
              </a:rPr>
              <a:t>-</a:t>
            </a:r>
            <a:r>
              <a:rPr lang="zh-CN" altLang="en-US" sz="2000" b="1" dirty="0" smtClean="0">
                <a:latin typeface="黑体" panose="02010609060101010101" pitchFamily="49" charset="-122"/>
                <a:ea typeface="黑体" panose="02010609060101010101" pitchFamily="49" charset="-122"/>
              </a:rPr>
              <a:t>累积延性解耦</a:t>
            </a:r>
            <a:endParaRPr lang="zh-CN" altLang="en-US" sz="2000" b="1" dirty="0">
              <a:latin typeface="黑体" panose="02010609060101010101" pitchFamily="49" charset="-122"/>
              <a:ea typeface="黑体" panose="02010609060101010101" pitchFamily="49" charset="-122"/>
            </a:endParaRPr>
          </a:p>
        </p:txBody>
      </p:sp>
      <p:sp>
        <p:nvSpPr>
          <p:cNvPr id="14" name="圆角矩形 13"/>
          <p:cNvSpPr/>
          <p:nvPr/>
        </p:nvSpPr>
        <p:spPr>
          <a:xfrm>
            <a:off x="4076023" y="2662828"/>
            <a:ext cx="1640012" cy="5501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腹板形状</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5" name="圆角矩形 14"/>
          <p:cNvSpPr/>
          <p:nvPr/>
        </p:nvSpPr>
        <p:spPr>
          <a:xfrm>
            <a:off x="4071664" y="1221010"/>
            <a:ext cx="1644371" cy="5501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腹板宽厚比</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6" name="圆角矩形 15"/>
          <p:cNvSpPr/>
          <p:nvPr/>
        </p:nvSpPr>
        <p:spPr>
          <a:xfrm>
            <a:off x="4076023" y="1923998"/>
            <a:ext cx="1644371" cy="5501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腹板开孔</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7" name="圆角矩形 16"/>
          <p:cNvSpPr/>
          <p:nvPr/>
        </p:nvSpPr>
        <p:spPr>
          <a:xfrm>
            <a:off x="2427464" y="4118033"/>
            <a:ext cx="1515517" cy="81511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b="1" dirty="0" smtClean="0">
                <a:latin typeface="黑体" panose="02010609060101010101" pitchFamily="49" charset="-122"/>
                <a:ea typeface="黑体" panose="02010609060101010101" pitchFamily="49" charset="-122"/>
              </a:rPr>
              <a:t>环状开孔机制</a:t>
            </a:r>
            <a:endParaRPr lang="zh-CN" altLang="en-US" sz="2000" b="1" dirty="0">
              <a:latin typeface="黑体" panose="02010609060101010101" pitchFamily="49" charset="-122"/>
              <a:ea typeface="黑体" panose="02010609060101010101" pitchFamily="49" charset="-122"/>
            </a:endParaRPr>
          </a:p>
        </p:txBody>
      </p:sp>
      <p:sp>
        <p:nvSpPr>
          <p:cNvPr id="18" name="右箭头 17"/>
          <p:cNvSpPr/>
          <p:nvPr/>
        </p:nvSpPr>
        <p:spPr>
          <a:xfrm>
            <a:off x="5792787" y="1970090"/>
            <a:ext cx="792088" cy="504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446959" y="2636912"/>
            <a:ext cx="461665" cy="1458091"/>
          </a:xfrm>
          <a:prstGeom prst="rect">
            <a:avLst/>
          </a:prstGeom>
          <a:noFill/>
        </p:spPr>
        <p:txBody>
          <a:bodyPr vert="eaVert" wrap="none" rtlCol="0">
            <a:spAutoFit/>
          </a:bodyPr>
          <a:lstStyle/>
          <a:p>
            <a:r>
              <a:rPr lang="zh-CN" altLang="en-US" b="1" dirty="0" smtClean="0">
                <a:latin typeface="黑体" panose="02010609060101010101" pitchFamily="49" charset="-122"/>
                <a:ea typeface="黑体" panose="02010609060101010101" pitchFamily="49" charset="-122"/>
              </a:rPr>
              <a:t>分离控制参数</a:t>
            </a:r>
            <a:endParaRPr lang="zh-CN" altLang="en-US" b="1" dirty="0">
              <a:latin typeface="黑体" panose="02010609060101010101" pitchFamily="49" charset="-122"/>
              <a:ea typeface="黑体" panose="02010609060101010101" pitchFamily="49" charset="-122"/>
            </a:endParaRPr>
          </a:p>
        </p:txBody>
      </p:sp>
      <p:sp>
        <p:nvSpPr>
          <p:cNvPr id="21" name="圆角右箭头 20"/>
          <p:cNvSpPr/>
          <p:nvPr/>
        </p:nvSpPr>
        <p:spPr>
          <a:xfrm rot="10800000">
            <a:off x="5455262" y="5118415"/>
            <a:ext cx="1884499" cy="965588"/>
          </a:xfrm>
          <a:prstGeom prst="bentArrow">
            <a:avLst>
              <a:gd name="adj1" fmla="val 28920"/>
              <a:gd name="adj2" fmla="val 25000"/>
              <a:gd name="adj3" fmla="val 25000"/>
              <a:gd name="adj4" fmla="val 4375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solidFill>
            </a:endParaRPr>
          </a:p>
        </p:txBody>
      </p:sp>
      <p:sp>
        <p:nvSpPr>
          <p:cNvPr id="22" name="文本框 21"/>
          <p:cNvSpPr txBox="1"/>
          <p:nvPr/>
        </p:nvSpPr>
        <p:spPr>
          <a:xfrm>
            <a:off x="5684628" y="6084004"/>
            <a:ext cx="1800493" cy="369332"/>
          </a:xfrm>
          <a:prstGeom prst="rect">
            <a:avLst/>
          </a:prstGeom>
          <a:noFill/>
        </p:spPr>
        <p:txBody>
          <a:bodyPr wrap="none" rtlCol="0">
            <a:spAutoFit/>
          </a:bodyPr>
          <a:lstStyle/>
          <a:p>
            <a:r>
              <a:rPr lang="zh-CN" altLang="en-US" b="1" dirty="0" smtClean="0"/>
              <a:t>参数敏感性分析</a:t>
            </a:r>
            <a:endParaRPr lang="zh-CN" altLang="en-US" b="1" dirty="0"/>
          </a:p>
        </p:txBody>
      </p:sp>
      <p:sp>
        <p:nvSpPr>
          <p:cNvPr id="23" name="文本框 22"/>
          <p:cNvSpPr txBox="1"/>
          <p:nvPr/>
        </p:nvSpPr>
        <p:spPr>
          <a:xfrm>
            <a:off x="4170103" y="3921577"/>
            <a:ext cx="1569660" cy="369332"/>
          </a:xfrm>
          <a:prstGeom prst="rect">
            <a:avLst/>
          </a:prstGeom>
          <a:noFill/>
        </p:spPr>
        <p:txBody>
          <a:bodyPr wrap="none" rtlCol="0">
            <a:spAutoFit/>
          </a:bodyPr>
          <a:lstStyle/>
          <a:p>
            <a:r>
              <a:rPr lang="zh-CN" altLang="en-US" b="1" dirty="0" smtClean="0"/>
              <a:t>引入局部机制</a:t>
            </a:r>
            <a:endParaRPr lang="zh-CN" altLang="en-US" b="1" dirty="0"/>
          </a:p>
        </p:txBody>
      </p:sp>
      <p:sp>
        <p:nvSpPr>
          <p:cNvPr id="24" name="文本框 23"/>
          <p:cNvSpPr txBox="1"/>
          <p:nvPr/>
        </p:nvSpPr>
        <p:spPr>
          <a:xfrm>
            <a:off x="5754878" y="1632509"/>
            <a:ext cx="646331" cy="369332"/>
          </a:xfrm>
          <a:prstGeom prst="rect">
            <a:avLst/>
          </a:prstGeom>
          <a:noFill/>
        </p:spPr>
        <p:txBody>
          <a:bodyPr wrap="none" rtlCol="0">
            <a:spAutoFit/>
          </a:bodyPr>
          <a:lstStyle/>
          <a:p>
            <a:r>
              <a:rPr lang="zh-CN" altLang="en-US" b="1" dirty="0" smtClean="0"/>
              <a:t>优化</a:t>
            </a:r>
            <a:endParaRPr lang="zh-CN" altLang="en-US" b="1" dirty="0"/>
          </a:p>
        </p:txBody>
      </p:sp>
    </p:spTree>
    <p:extLst>
      <p:ext uri="{BB962C8B-B14F-4D97-AF65-F5344CB8AC3E}">
        <p14:creationId xmlns:p14="http://schemas.microsoft.com/office/powerpoint/2010/main" val="1699069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29</a:t>
            </a:fld>
            <a:endParaRPr lang="zh-CN" altLang="en-US" sz="1800" dirty="0">
              <a:solidFill>
                <a:schemeClr val="tx1"/>
              </a:solidFill>
              <a:ea typeface="宋体" pitchFamily="2" charset="-122"/>
            </a:endParaRPr>
          </a:p>
        </p:txBody>
      </p:sp>
      <p:sp>
        <p:nvSpPr>
          <p:cNvPr id="8" name="矩形 7"/>
          <p:cNvSpPr/>
          <p:nvPr/>
        </p:nvSpPr>
        <p:spPr>
          <a:xfrm>
            <a:off x="323528" y="693857"/>
            <a:ext cx="3528392"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研究成果</a:t>
            </a:r>
            <a:endParaRPr lang="en-US" altLang="zh-CN" sz="2000" b="1" dirty="0">
              <a:ea typeface="宋体" charset="-122"/>
              <a:cs typeface="Arial" charset="0"/>
            </a:endParaRPr>
          </a:p>
        </p:txBody>
      </p:sp>
      <p:cxnSp>
        <p:nvCxnSpPr>
          <p:cNvPr id="9" name="直接连接符 8"/>
          <p:cNvCxnSpPr/>
          <p:nvPr/>
        </p:nvCxnSpPr>
        <p:spPr>
          <a:xfrm>
            <a:off x="323528" y="1124744"/>
            <a:ext cx="1152128"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90669" y="3123697"/>
            <a:ext cx="8025746" cy="646331"/>
          </a:xfrm>
          <a:prstGeom prst="rect">
            <a:avLst/>
          </a:prstGeom>
        </p:spPr>
        <p:txBody>
          <a:bodyPr wrap="square">
            <a:spAutoFit/>
          </a:bodyPr>
          <a:lstStyle/>
          <a:p>
            <a:pPr marL="342900" indent="-342900" algn="just">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基于</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声</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发射损伤模型</a:t>
            </a:r>
            <a:r>
              <a:rPr lang="zh-CN" altLang="en-US" b="1" dirty="0">
                <a:latin typeface="Times New Roman" panose="02020603050405020304" pitchFamily="18" charset="0"/>
                <a:ea typeface="宋体" charset="-122"/>
                <a:cs typeface="Times New Roman" panose="02020603050405020304" pitchFamily="18" charset="0"/>
              </a:rPr>
              <a:t>揭示</a:t>
            </a:r>
            <a:r>
              <a:rPr lang="zh-CN" altLang="en-US" b="1" dirty="0" smtClean="0">
                <a:latin typeface="Times New Roman" panose="02020603050405020304" pitchFamily="18" charset="0"/>
                <a:ea typeface="宋体" charset="-122"/>
                <a:cs typeface="Times New Roman" panose="02020603050405020304" pitchFamily="18" charset="0"/>
              </a:rPr>
              <a:t>剪切</a:t>
            </a:r>
            <a:r>
              <a:rPr lang="zh-CN" altLang="en-US" b="1" dirty="0" smtClean="0">
                <a:latin typeface="Times New Roman" panose="02020603050405020304" pitchFamily="18" charset="0"/>
                <a:ea typeface="宋体" charset="-122"/>
                <a:cs typeface="Times New Roman" panose="02020603050405020304" pitchFamily="18" charset="0"/>
              </a:rPr>
              <a:t>钢板超</a:t>
            </a:r>
            <a:r>
              <a:rPr lang="zh-CN" altLang="en-US" b="1" dirty="0" smtClean="0">
                <a:latin typeface="Times New Roman" panose="02020603050405020304" pitchFamily="18" charset="0"/>
                <a:ea typeface="宋体" charset="-122"/>
                <a:cs typeface="Times New Roman" panose="02020603050405020304" pitchFamily="18" charset="0"/>
              </a:rPr>
              <a:t>低周疲劳加载时，复杂受力状态下的损伤机理。</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11" name="矩形 10"/>
          <p:cNvSpPr/>
          <p:nvPr/>
        </p:nvSpPr>
        <p:spPr>
          <a:xfrm>
            <a:off x="290669" y="1738274"/>
            <a:ext cx="8025747" cy="646331"/>
          </a:xfrm>
          <a:prstGeom prst="rect">
            <a:avLst/>
          </a:prstGeom>
        </p:spPr>
        <p:txBody>
          <a:bodyPr wrap="square">
            <a:spAutoFit/>
          </a:bodyPr>
          <a:lstStyle/>
          <a:p>
            <a:pPr marL="342900" indent="-342900" algn="just">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声发射技术</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结合微观机制模型</a:t>
            </a:r>
            <a:r>
              <a:rPr lang="zh-CN" altLang="en-US" b="1" dirty="0" smtClean="0">
                <a:latin typeface="Times New Roman" panose="02020603050405020304" pitchFamily="18" charset="0"/>
                <a:ea typeface="宋体" charset="-122"/>
                <a:cs typeface="Times New Roman" panose="02020603050405020304" pitchFamily="18" charset="0"/>
              </a:rPr>
              <a:t>实现对剪切钢板的损伤</a:t>
            </a:r>
            <a:r>
              <a:rPr lang="zh-CN" altLang="en-US" b="1" dirty="0" smtClean="0">
                <a:latin typeface="Times New Roman" panose="02020603050405020304" pitchFamily="18" charset="0"/>
                <a:ea typeface="宋体" charset="-122"/>
                <a:cs typeface="Times New Roman" panose="02020603050405020304" pitchFamily="18" charset="0"/>
              </a:rPr>
              <a:t>评估。并提出相应的断裂因子实现对构件的断裂预测。</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12" name="矩形 11"/>
          <p:cNvSpPr/>
          <p:nvPr/>
        </p:nvSpPr>
        <p:spPr>
          <a:xfrm>
            <a:off x="290669" y="4509120"/>
            <a:ext cx="8025746" cy="646331"/>
          </a:xfrm>
          <a:prstGeom prst="rect">
            <a:avLst/>
          </a:prstGeom>
        </p:spPr>
        <p:txBody>
          <a:bodyPr wrap="square">
            <a:spAutoFit/>
          </a:bodyPr>
          <a:lstStyle/>
          <a:p>
            <a:pPr marL="342900" indent="-342900" algn="just">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提出屈曲约束剪切钢板的</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刚度</a:t>
            </a:r>
            <a:r>
              <a:rPr lang="en-US" altLang="zh-CN" b="1" dirty="0" smtClean="0">
                <a:solidFill>
                  <a:srgbClr val="FF0000"/>
                </a:solidFill>
                <a:latin typeface="Times New Roman" panose="02020603050405020304" pitchFamily="18" charset="0"/>
                <a:ea typeface="宋体" charset="-122"/>
                <a:cs typeface="Times New Roman" panose="02020603050405020304" pitchFamily="18" charset="0"/>
              </a:rPr>
              <a:t>-</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强度</a:t>
            </a:r>
            <a:r>
              <a:rPr lang="en-US" altLang="zh-CN" b="1" dirty="0" smtClean="0">
                <a:solidFill>
                  <a:srgbClr val="FF0000"/>
                </a:solidFill>
                <a:latin typeface="Times New Roman" panose="02020603050405020304" pitchFamily="18" charset="0"/>
                <a:ea typeface="宋体" charset="-122"/>
                <a:cs typeface="Times New Roman" panose="02020603050405020304" pitchFamily="18" charset="0"/>
              </a:rPr>
              <a:t>-</a:t>
            </a: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累积延性解耦</a:t>
            </a:r>
            <a:r>
              <a:rPr lang="zh-CN" altLang="en-US" b="1" dirty="0" smtClean="0">
                <a:latin typeface="Times New Roman" panose="02020603050405020304" pitchFamily="18" charset="0"/>
                <a:ea typeface="宋体" charset="-122"/>
                <a:cs typeface="Times New Roman" panose="02020603050405020304" pitchFamily="18" charset="0"/>
              </a:rPr>
              <a:t>设计</a:t>
            </a:r>
            <a:r>
              <a:rPr lang="zh-CN" altLang="en-US" b="1" dirty="0" smtClean="0">
                <a:latin typeface="Times New Roman" panose="02020603050405020304" pitchFamily="18" charset="0"/>
                <a:ea typeface="宋体" charset="-122"/>
                <a:cs typeface="Times New Roman" panose="02020603050405020304" pitchFamily="18" charset="0"/>
              </a:rPr>
              <a:t>理论，并提出参数化设计方法和设计建议。</a:t>
            </a:r>
            <a:endParaRPr lang="en-US" altLang="zh-CN" b="1" dirty="0">
              <a:latin typeface="Times New Roman" panose="02020603050405020304" pitchFamily="18" charset="0"/>
              <a:ea typeface="宋体" charset="-122"/>
              <a:cs typeface="Times New Roman" panose="02020603050405020304" pitchFamily="18" charset="0"/>
            </a:endParaRPr>
          </a:p>
        </p:txBody>
      </p:sp>
    </p:spTree>
    <p:extLst>
      <p:ext uri="{BB962C8B-B14F-4D97-AF65-F5344CB8AC3E}">
        <p14:creationId xmlns:p14="http://schemas.microsoft.com/office/powerpoint/2010/main" val="38489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3</a:t>
            </a:fld>
            <a:endParaRPr lang="zh-CN" altLang="en-US" sz="1800" dirty="0">
              <a:solidFill>
                <a:schemeClr val="tx1"/>
              </a:solidFill>
              <a:ea typeface="宋体" pitchFamily="2" charset="-122"/>
            </a:endParaRPr>
          </a:p>
        </p:txBody>
      </p:sp>
      <p:pic>
        <p:nvPicPr>
          <p:cNvPr id="3" name="房屋倒塌_baofeng">
            <a:hlinkClick r:id="" action="ppaction://media"/>
          </p:cNvPr>
          <p:cNvPicPr>
            <a:picLocks noChangeAspect="1"/>
          </p:cNvPicPr>
          <p:nvPr>
            <a:videoFile r:link="rId1"/>
            <p:extLst>
              <p:ext uri="{DAA4B4D4-6D71-4841-9C94-3DE7FCFB9230}">
                <p14:media xmlns:p14="http://schemas.microsoft.com/office/powerpoint/2010/main" r:embed="rId2">
                  <p14:trim st="4724" end="1641"/>
                </p14:media>
              </p:ext>
            </p:extLst>
          </p:nvPr>
        </p:nvPicPr>
        <p:blipFill rotWithShape="1">
          <a:blip r:embed="rId4"/>
          <a:srcRect l="7471" t="12241" b="12931"/>
          <a:stretch>
            <a:fillRect/>
          </a:stretch>
        </p:blipFill>
        <p:spPr>
          <a:xfrm>
            <a:off x="4864044" y="1556792"/>
            <a:ext cx="3974796" cy="331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grpSp>
        <p:nvGrpSpPr>
          <p:cNvPr id="4" name="组合 3"/>
          <p:cNvGrpSpPr/>
          <p:nvPr/>
        </p:nvGrpSpPr>
        <p:grpSpPr>
          <a:xfrm>
            <a:off x="145140" y="1561215"/>
            <a:ext cx="8736555" cy="4625625"/>
            <a:chOff x="90867" y="1975882"/>
            <a:chExt cx="8892101" cy="4707253"/>
          </a:xfrm>
        </p:grpSpPr>
        <p:grpSp>
          <p:nvGrpSpPr>
            <p:cNvPr id="5" name="组合 4"/>
            <p:cNvGrpSpPr>
              <a:grpSpLocks noChangeAspect="1"/>
            </p:cNvGrpSpPr>
            <p:nvPr/>
          </p:nvGrpSpPr>
          <p:grpSpPr>
            <a:xfrm>
              <a:off x="90867" y="1975882"/>
              <a:ext cx="4608348" cy="4707250"/>
              <a:chOff x="287895" y="1107059"/>
              <a:chExt cx="5733782" cy="5856828"/>
            </a:xfrm>
          </p:grpSpPr>
          <p:sp>
            <p:nvSpPr>
              <p:cNvPr id="7" name="矩形 6"/>
              <p:cNvSpPr/>
              <p:nvPr/>
            </p:nvSpPr>
            <p:spPr bwMode="auto">
              <a:xfrm>
                <a:off x="287895" y="5762425"/>
                <a:ext cx="5733782" cy="1201462"/>
              </a:xfrm>
              <a:prstGeom prst="rect">
                <a:avLst/>
              </a:prstGeom>
              <a:solidFill>
                <a:schemeClr val="bg1">
                  <a:lumMod val="85000"/>
                </a:schemeClr>
              </a:solidFill>
              <a:ln>
                <a:noFill/>
              </a:ln>
              <a:effectLst/>
              <a:extLst/>
            </p:spPr>
            <p:txBody>
              <a:bodyPr anchor="ctr"/>
              <a:lstStyle/>
              <a:p>
                <a:pPr algn="ctr" eaLnBrk="0" hangingPunct="0">
                  <a:defRPr/>
                </a:pPr>
                <a:r>
                  <a:rPr lang="zh-CN" altLang="en-US" sz="2400" b="1" spc="300" dirty="0" smtClean="0">
                    <a:latin typeface="Times New Roman" panose="02020603050405020304" pitchFamily="18" charset="0"/>
                    <a:ea typeface="微软雅黑" pitchFamily="34" charset="-122"/>
                    <a:cs typeface="Times New Roman" panose="02020603050405020304" pitchFamily="18" charset="0"/>
                  </a:rPr>
                  <a:t>近</a:t>
                </a:r>
                <a:r>
                  <a:rPr lang="en-US" altLang="zh-CN" sz="2400" b="1" spc="300" dirty="0" smtClean="0">
                    <a:latin typeface="Times New Roman" panose="02020603050405020304" pitchFamily="18" charset="0"/>
                    <a:ea typeface="微软雅黑" pitchFamily="34" charset="-122"/>
                    <a:cs typeface="Times New Roman" panose="02020603050405020304" pitchFamily="18" charset="0"/>
                  </a:rPr>
                  <a:t>50</a:t>
                </a:r>
                <a:r>
                  <a:rPr lang="zh-CN" altLang="en-US" sz="2400" b="1" spc="300" dirty="0" smtClean="0">
                    <a:latin typeface="Times New Roman" panose="02020603050405020304" pitchFamily="18" charset="0"/>
                    <a:ea typeface="微软雅黑" pitchFamily="34" charset="-122"/>
                    <a:cs typeface="Times New Roman" panose="02020603050405020304" pitchFamily="18" charset="0"/>
                  </a:rPr>
                  <a:t>年，中国因地震</a:t>
                </a:r>
                <a:endParaRPr lang="en-US" altLang="zh-CN" sz="2400" b="1" spc="300" dirty="0" smtClean="0">
                  <a:latin typeface="Times New Roman" panose="02020603050405020304" pitchFamily="18" charset="0"/>
                  <a:ea typeface="微软雅黑" pitchFamily="34" charset="-122"/>
                  <a:cs typeface="Times New Roman" panose="02020603050405020304" pitchFamily="18" charset="0"/>
                </a:endParaRPr>
              </a:p>
              <a:p>
                <a:pPr algn="ctr" eaLnBrk="0" hangingPunct="0">
                  <a:defRPr/>
                </a:pPr>
                <a:r>
                  <a:rPr lang="zh-CN" altLang="en-US" sz="2400" b="1" spc="300" dirty="0" smtClean="0">
                    <a:latin typeface="Times New Roman" panose="02020603050405020304" pitchFamily="18" charset="0"/>
                    <a:ea typeface="微软雅黑" pitchFamily="34" charset="-122"/>
                    <a:cs typeface="Times New Roman" panose="02020603050405020304" pitchFamily="18" charset="0"/>
                  </a:rPr>
                  <a:t>伤亡</a:t>
                </a:r>
                <a:r>
                  <a:rPr lang="en-US" altLang="zh-CN" sz="2400" b="1" spc="300" dirty="0" smtClean="0">
                    <a:solidFill>
                      <a:srgbClr val="D9D9D9"/>
                    </a:solidFill>
                    <a:latin typeface="Times New Roman" panose="02020603050405020304" pitchFamily="18" charset="0"/>
                    <a:ea typeface="微软雅黑" pitchFamily="34" charset="-122"/>
                    <a:cs typeface="Times New Roman" panose="02020603050405020304" pitchFamily="18" charset="0"/>
                  </a:rPr>
                  <a:t>75.1</a:t>
                </a:r>
                <a:r>
                  <a:rPr lang="zh-CN" altLang="en-US" sz="2400" b="1" spc="300" dirty="0" smtClean="0">
                    <a:solidFill>
                      <a:srgbClr val="D9D9D9"/>
                    </a:solidFill>
                    <a:latin typeface="Times New Roman" panose="02020603050405020304" pitchFamily="18" charset="0"/>
                    <a:ea typeface="微软雅黑" pitchFamily="34" charset="-122"/>
                    <a:cs typeface="Times New Roman" panose="02020603050405020304" pitchFamily="18" charset="0"/>
                  </a:rPr>
                  <a:t>万余</a:t>
                </a:r>
                <a:r>
                  <a:rPr lang="zh-CN" altLang="en-US" sz="2400" spc="300" dirty="0" smtClean="0">
                    <a:solidFill>
                      <a:srgbClr val="D9D9D9"/>
                    </a:solidFill>
                    <a:latin typeface="Times New Roman" panose="02020603050405020304" pitchFamily="18" charset="0"/>
                    <a:ea typeface="微软雅黑" pitchFamily="34" charset="-122"/>
                    <a:cs typeface="Times New Roman" panose="02020603050405020304" pitchFamily="18" charset="0"/>
                  </a:rPr>
                  <a:t>人   </a:t>
                </a:r>
                <a:endParaRPr lang="en-US" altLang="zh-CN" sz="2400" spc="300" dirty="0">
                  <a:solidFill>
                    <a:srgbClr val="D9D9D9"/>
                  </a:solidFill>
                  <a:latin typeface="Times New Roman" panose="02020603050405020304" pitchFamily="18" charset="0"/>
                  <a:ea typeface="微软雅黑" pitchFamily="34" charset="-122"/>
                  <a:cs typeface="Times New Roman" panose="02020603050405020304" pitchFamily="18" charset="0"/>
                </a:endParaRPr>
              </a:p>
            </p:txBody>
          </p:sp>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11659"/>
              <a:stretch/>
            </p:blipFill>
            <p:spPr>
              <a:xfrm>
                <a:off x="343194" y="1107059"/>
                <a:ext cx="5575499" cy="4198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grpSp>
        <p:sp>
          <p:nvSpPr>
            <p:cNvPr id="6" name="矩形 5"/>
            <p:cNvSpPr/>
            <p:nvPr/>
          </p:nvSpPr>
          <p:spPr bwMode="auto">
            <a:xfrm>
              <a:off x="4843410" y="5717498"/>
              <a:ext cx="4139558" cy="965637"/>
            </a:xfrm>
            <a:prstGeom prst="rect">
              <a:avLst/>
            </a:prstGeom>
            <a:solidFill>
              <a:schemeClr val="bg1">
                <a:lumMod val="85000"/>
              </a:schemeClr>
            </a:solidFill>
            <a:ln>
              <a:noFill/>
            </a:ln>
            <a:effectLst/>
            <a:extLst/>
          </p:spPr>
          <p:txBody>
            <a:bodyPr anchor="ctr"/>
            <a:lstStyle/>
            <a:p>
              <a:pPr algn="ctr" eaLnBrk="0" hangingPunct="0">
                <a:defRPr/>
              </a:pPr>
              <a:r>
                <a:rPr lang="zh-CN" altLang="en-US" sz="2400" b="1" spc="300" dirty="0" smtClean="0">
                  <a:latin typeface="Times New Roman" panose="02020603050405020304" pitchFamily="18" charset="0"/>
                  <a:ea typeface="微软雅黑" pitchFamily="34" charset="-122"/>
                  <a:cs typeface="Times New Roman" panose="02020603050405020304" pitchFamily="18" charset="0"/>
                </a:rPr>
                <a:t>近</a:t>
              </a:r>
              <a:r>
                <a:rPr lang="en-US" altLang="zh-CN" sz="2400" b="1" spc="300" dirty="0" smtClean="0">
                  <a:latin typeface="Times New Roman" panose="02020603050405020304" pitchFamily="18" charset="0"/>
                  <a:ea typeface="微软雅黑" pitchFamily="34" charset="-122"/>
                  <a:cs typeface="Times New Roman" panose="02020603050405020304" pitchFamily="18" charset="0"/>
                </a:rPr>
                <a:t>10</a:t>
              </a:r>
              <a:r>
                <a:rPr lang="zh-CN" altLang="en-US" sz="2400" b="1" spc="300" dirty="0" smtClean="0">
                  <a:latin typeface="Times New Roman" panose="02020603050405020304" pitchFamily="18" charset="0"/>
                  <a:ea typeface="微软雅黑" pitchFamily="34" charset="-122"/>
                  <a:cs typeface="Times New Roman" panose="02020603050405020304" pitchFamily="18" charset="0"/>
                </a:rPr>
                <a:t>年，中国地震经济</a:t>
              </a:r>
              <a:endParaRPr lang="en-US" altLang="zh-CN" sz="2400" b="1" spc="300" dirty="0" smtClean="0">
                <a:latin typeface="Times New Roman" panose="02020603050405020304" pitchFamily="18" charset="0"/>
                <a:ea typeface="微软雅黑" pitchFamily="34" charset="-122"/>
                <a:cs typeface="Times New Roman" panose="02020603050405020304" pitchFamily="18" charset="0"/>
              </a:endParaRPr>
            </a:p>
            <a:p>
              <a:pPr algn="ctr" eaLnBrk="0" hangingPunct="0">
                <a:defRPr/>
              </a:pPr>
              <a:r>
                <a:rPr lang="zh-CN" altLang="en-US" sz="2400" b="1" spc="300" dirty="0" smtClean="0">
                  <a:latin typeface="Times New Roman" panose="02020603050405020304" pitchFamily="18" charset="0"/>
                  <a:ea typeface="微软雅黑" pitchFamily="34" charset="-122"/>
                  <a:cs typeface="Times New Roman" panose="02020603050405020304" pitchFamily="18" charset="0"/>
                </a:rPr>
                <a:t>损失超过</a:t>
              </a:r>
              <a:r>
                <a:rPr lang="en-US" altLang="zh-CN" sz="2400" spc="300" dirty="0" smtClean="0">
                  <a:solidFill>
                    <a:srgbClr val="D9D9D9"/>
                  </a:solidFill>
                  <a:latin typeface="Times New Roman" panose="02020603050405020304" pitchFamily="18" charset="0"/>
                  <a:ea typeface="微软雅黑" pitchFamily="34" charset="-122"/>
                  <a:cs typeface="Times New Roman" panose="02020603050405020304" pitchFamily="18" charset="0"/>
                </a:rPr>
                <a:t>65.5</a:t>
              </a:r>
              <a:r>
                <a:rPr lang="zh-CN" altLang="en-US" sz="2400" spc="300" dirty="0" smtClean="0">
                  <a:solidFill>
                    <a:srgbClr val="D9D9D9"/>
                  </a:solidFill>
                  <a:latin typeface="Times New Roman" panose="02020603050405020304" pitchFamily="18" charset="0"/>
                  <a:ea typeface="微软雅黑" pitchFamily="34" charset="-122"/>
                  <a:cs typeface="Times New Roman" panose="02020603050405020304" pitchFamily="18" charset="0"/>
                </a:rPr>
                <a:t>亿元</a:t>
              </a:r>
              <a:endParaRPr lang="en-US" altLang="zh-CN" sz="2400" spc="300" dirty="0">
                <a:solidFill>
                  <a:srgbClr val="D9D9D9"/>
                </a:solidFill>
                <a:latin typeface="Times New Roman" panose="02020603050405020304" pitchFamily="18" charset="0"/>
                <a:ea typeface="微软雅黑" pitchFamily="34" charset="-122"/>
                <a:cs typeface="Times New Roman" panose="02020603050405020304" pitchFamily="18" charset="0"/>
              </a:endParaRPr>
            </a:p>
          </p:txBody>
        </p:sp>
      </p:grpSp>
      <p:sp>
        <p:nvSpPr>
          <p:cNvPr id="9" name="矩形 8"/>
          <p:cNvSpPr/>
          <p:nvPr/>
        </p:nvSpPr>
        <p:spPr>
          <a:xfrm>
            <a:off x="1799429" y="5677375"/>
            <a:ext cx="1608133" cy="461665"/>
          </a:xfrm>
          <a:prstGeom prst="rect">
            <a:avLst/>
          </a:prstGeom>
        </p:spPr>
        <p:txBody>
          <a:bodyPr wrap="none">
            <a:spAutoFit/>
          </a:bodyPr>
          <a:lstStyle/>
          <a:p>
            <a:r>
              <a:rPr lang="en-US" altLang="zh-CN" sz="2400" b="1" spc="300" dirty="0" smtClean="0">
                <a:solidFill>
                  <a:srgbClr val="C00000"/>
                </a:solidFill>
                <a:latin typeface="Times New Roman" panose="02020603050405020304" pitchFamily="18" charset="0"/>
                <a:ea typeface="微软雅黑" pitchFamily="34" charset="-122"/>
                <a:cs typeface="Times New Roman" panose="02020603050405020304" pitchFamily="18" charset="0"/>
              </a:rPr>
              <a:t>75</a:t>
            </a:r>
            <a:r>
              <a:rPr lang="zh-CN" altLang="en-US" sz="2400" b="1" spc="300" dirty="0" smtClean="0">
                <a:solidFill>
                  <a:srgbClr val="C00000"/>
                </a:solidFill>
                <a:latin typeface="Times New Roman" panose="02020603050405020304" pitchFamily="18" charset="0"/>
                <a:ea typeface="微软雅黑" pitchFamily="34" charset="-122"/>
                <a:cs typeface="Times New Roman" panose="02020603050405020304" pitchFamily="18" charset="0"/>
              </a:rPr>
              <a:t>万余</a:t>
            </a:r>
            <a:r>
              <a:rPr lang="zh-CN" altLang="en-US" sz="2400" b="1" spc="300" dirty="0">
                <a:solidFill>
                  <a:srgbClr val="C00000"/>
                </a:solidFill>
                <a:latin typeface="Times New Roman" panose="02020603050405020304" pitchFamily="18" charset="0"/>
                <a:ea typeface="微软雅黑" pitchFamily="34" charset="-122"/>
                <a:cs typeface="Times New Roman" panose="02020603050405020304" pitchFamily="18" charset="0"/>
              </a:rPr>
              <a:t>人</a:t>
            </a:r>
          </a:p>
        </p:txBody>
      </p:sp>
      <p:sp>
        <p:nvSpPr>
          <p:cNvPr id="10" name="矩形 9"/>
          <p:cNvSpPr/>
          <p:nvPr/>
        </p:nvSpPr>
        <p:spPr>
          <a:xfrm>
            <a:off x="6848122" y="5677374"/>
            <a:ext cx="1415772" cy="461665"/>
          </a:xfrm>
          <a:prstGeom prst="rect">
            <a:avLst/>
          </a:prstGeom>
        </p:spPr>
        <p:txBody>
          <a:bodyPr wrap="none">
            <a:spAutoFit/>
          </a:bodyPr>
          <a:lstStyle/>
          <a:p>
            <a:r>
              <a:rPr lang="en-US" altLang="zh-CN" sz="2400" b="1" spc="300" dirty="0" smtClean="0">
                <a:solidFill>
                  <a:srgbClr val="C00000"/>
                </a:solidFill>
                <a:latin typeface="Times New Roman" panose="02020603050405020304" pitchFamily="18" charset="0"/>
                <a:ea typeface="微软雅黑" pitchFamily="34" charset="-122"/>
                <a:cs typeface="Times New Roman" panose="02020603050405020304" pitchFamily="18" charset="0"/>
              </a:rPr>
              <a:t>1</a:t>
            </a:r>
            <a:r>
              <a:rPr lang="zh-CN" altLang="en-US" sz="2400" b="1" spc="300" dirty="0" smtClean="0">
                <a:solidFill>
                  <a:srgbClr val="C00000"/>
                </a:solidFill>
                <a:latin typeface="Times New Roman" panose="02020603050405020304" pitchFamily="18" charset="0"/>
                <a:ea typeface="微软雅黑" pitchFamily="34" charset="-122"/>
                <a:cs typeface="Times New Roman" panose="02020603050405020304" pitchFamily="18" charset="0"/>
              </a:rPr>
              <a:t>万亿元</a:t>
            </a:r>
            <a:endParaRPr lang="zh-CN" altLang="en-US" sz="2400" b="1" spc="300" dirty="0">
              <a:solidFill>
                <a:srgbClr val="C00000"/>
              </a:solidFill>
              <a:latin typeface="Times New Roman" panose="02020603050405020304" pitchFamily="18" charset="0"/>
              <a:ea typeface="微软雅黑" pitchFamily="34" charset="-122"/>
              <a:cs typeface="Times New Roman" panose="02020603050405020304" pitchFamily="18" charset="0"/>
            </a:endParaRPr>
          </a:p>
        </p:txBody>
      </p:sp>
      <p:sp>
        <p:nvSpPr>
          <p:cNvPr id="11" name="Rectangle 3"/>
          <p:cNvSpPr>
            <a:spLocks noChangeArrowheads="1"/>
          </p:cNvSpPr>
          <p:nvPr/>
        </p:nvSpPr>
        <p:spPr bwMode="auto">
          <a:xfrm>
            <a:off x="432000" y="764704"/>
            <a:ext cx="8569325" cy="601662"/>
          </a:xfrm>
          <a:prstGeom prst="rect">
            <a:avLst/>
          </a:prstGeom>
          <a:noFill/>
          <a:ln w="9525">
            <a:noFill/>
            <a:miter lim="800000"/>
            <a:headEnd/>
            <a:tailEnd/>
          </a:ln>
        </p:spPr>
        <p:txBody>
          <a:bodyPr/>
          <a:lstStyle/>
          <a:p>
            <a:pPr marL="361950" indent="-361950">
              <a:lnSpc>
                <a:spcPct val="120000"/>
              </a:lnSpc>
              <a:spcBef>
                <a:spcPct val="25000"/>
              </a:spcBef>
              <a:buClr>
                <a:srgbClr val="800000"/>
              </a:buClr>
              <a:buSzPct val="85000"/>
              <a:buFont typeface="Wingdings" pitchFamily="2" charset="2"/>
              <a:buChar char="p"/>
              <a:tabLst>
                <a:tab pos="4035425" algn="l"/>
              </a:tabLst>
            </a:pPr>
            <a:r>
              <a:rPr lang="zh-CN" altLang="en-US" sz="2400" b="1" dirty="0" smtClean="0">
                <a:latin typeface="Times New Roman" panose="02020603050405020304" pitchFamily="18" charset="0"/>
                <a:ea typeface="微软雅黑" pitchFamily="34" charset="-122"/>
                <a:cs typeface="Times New Roman" panose="02020603050405020304" pitchFamily="18" charset="0"/>
              </a:rPr>
              <a:t>我国是</a:t>
            </a:r>
            <a:r>
              <a:rPr lang="zh-CN" altLang="en-US" sz="2400" b="1" dirty="0" smtClean="0">
                <a:solidFill>
                  <a:srgbClr val="C00000"/>
                </a:solidFill>
                <a:latin typeface="Times New Roman" panose="02020603050405020304" pitchFamily="18" charset="0"/>
                <a:ea typeface="微软雅黑" pitchFamily="34" charset="-122"/>
                <a:cs typeface="Times New Roman" panose="02020603050405020304" pitchFamily="18" charset="0"/>
              </a:rPr>
              <a:t>多</a:t>
            </a:r>
            <a:r>
              <a:rPr lang="zh-CN" altLang="en-US" sz="2400" b="1" dirty="0">
                <a:solidFill>
                  <a:srgbClr val="C00000"/>
                </a:solidFill>
                <a:latin typeface="Times New Roman" panose="02020603050405020304" pitchFamily="18" charset="0"/>
                <a:ea typeface="微软雅黑" pitchFamily="34" charset="-122"/>
                <a:cs typeface="Times New Roman" panose="02020603050405020304" pitchFamily="18" charset="0"/>
              </a:rPr>
              <a:t>地震国家</a:t>
            </a:r>
            <a:r>
              <a:rPr lang="zh-CN" altLang="en-US" sz="2400" b="1" dirty="0">
                <a:latin typeface="Times New Roman" panose="02020603050405020304" pitchFamily="18" charset="0"/>
                <a:ea typeface="微软雅黑" pitchFamily="34" charset="-122"/>
                <a:cs typeface="Times New Roman" panose="02020603050405020304" pitchFamily="18" charset="0"/>
              </a:rPr>
              <a:t>，地震</a:t>
            </a:r>
            <a:r>
              <a:rPr lang="en-US" altLang="zh-CN" sz="2400" b="1" dirty="0">
                <a:latin typeface="Times New Roman" panose="02020603050405020304" pitchFamily="18" charset="0"/>
                <a:ea typeface="微软雅黑" pitchFamily="34" charset="-122"/>
                <a:cs typeface="Times New Roman" panose="02020603050405020304" pitchFamily="18" charset="0"/>
              </a:rPr>
              <a:t>90%</a:t>
            </a:r>
            <a:r>
              <a:rPr lang="zh-CN" altLang="en-US" sz="2400" b="1" dirty="0">
                <a:latin typeface="Times New Roman" panose="02020603050405020304" pitchFamily="18" charset="0"/>
                <a:ea typeface="微软雅黑" pitchFamily="34" charset="-122"/>
                <a:cs typeface="Times New Roman" panose="02020603050405020304" pitchFamily="18" charset="0"/>
              </a:rPr>
              <a:t>伤亡</a:t>
            </a:r>
            <a:r>
              <a:rPr lang="zh-CN" altLang="en-US" sz="2400" b="1" dirty="0" smtClean="0">
                <a:latin typeface="Times New Roman" panose="02020603050405020304" pitchFamily="18" charset="0"/>
                <a:ea typeface="微软雅黑" pitchFamily="34" charset="-122"/>
                <a:cs typeface="Times New Roman" panose="02020603050405020304" pitchFamily="18" charset="0"/>
              </a:rPr>
              <a:t>由建筑倒塌造成</a:t>
            </a:r>
            <a:endParaRPr lang="en-US" altLang="zh-CN" sz="2400" b="1" dirty="0" smtClean="0">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2261228754"/>
      </p:ext>
    </p:extLst>
  </p:cSld>
  <p:clrMapOvr>
    <a:masterClrMapping/>
  </p:clrMapOvr>
  <p:timing>
    <p:tnLst>
      <p:par>
        <p:cTn id="1" dur="indefinite" restart="never" nodeType="tmRoot">
          <p:childTnLst>
            <p:video>
              <p:cMediaNode vol="80000" mute="1">
                <p:cTn id="2" repeatCount="indefinite"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30</a:t>
            </a:fld>
            <a:endParaRPr lang="zh-CN" altLang="en-US" sz="1800" dirty="0">
              <a:solidFill>
                <a:schemeClr val="tx1"/>
              </a:solidFill>
              <a:ea typeface="宋体" pitchFamily="2" charset="-122"/>
            </a:endParaRPr>
          </a:p>
        </p:txBody>
      </p:sp>
      <p:sp>
        <p:nvSpPr>
          <p:cNvPr id="8" name="矩形 7"/>
          <p:cNvSpPr/>
          <p:nvPr/>
        </p:nvSpPr>
        <p:spPr>
          <a:xfrm>
            <a:off x="323528" y="693857"/>
            <a:ext cx="3528392"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技术路线</a:t>
            </a:r>
            <a:endParaRPr lang="en-US" altLang="zh-CN" sz="2000" b="1" dirty="0">
              <a:ea typeface="宋体" charset="-122"/>
              <a:cs typeface="Arial" charset="0"/>
            </a:endParaRPr>
          </a:p>
        </p:txBody>
      </p:sp>
      <p:cxnSp>
        <p:nvCxnSpPr>
          <p:cNvPr id="9" name="直接连接符 8"/>
          <p:cNvCxnSpPr/>
          <p:nvPr/>
        </p:nvCxnSpPr>
        <p:spPr>
          <a:xfrm>
            <a:off x="323528" y="1124744"/>
            <a:ext cx="1152128"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2"/>
          <p:cNvSpPr>
            <a:spLocks noChangeArrowheads="1"/>
          </p:cNvSpPr>
          <p:nvPr/>
        </p:nvSpPr>
        <p:spPr bwMode="auto">
          <a:xfrm>
            <a:off x="2610314" y="696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2"/>
          <a:stretch>
            <a:fillRect/>
          </a:stretch>
        </p:blipFill>
        <p:spPr>
          <a:xfrm>
            <a:off x="2627784" y="648072"/>
            <a:ext cx="3722677" cy="5661248"/>
          </a:xfrm>
          <a:prstGeom prst="rect">
            <a:avLst/>
          </a:prstGeom>
        </p:spPr>
      </p:pic>
    </p:spTree>
    <p:extLst>
      <p:ext uri="{BB962C8B-B14F-4D97-AF65-F5344CB8AC3E}">
        <p14:creationId xmlns:p14="http://schemas.microsoft.com/office/powerpoint/2010/main" val="19559420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31</a:t>
            </a:fld>
            <a:endParaRPr lang="zh-CN" altLang="en-US" sz="1800" dirty="0">
              <a:solidFill>
                <a:schemeClr val="tx1"/>
              </a:solidFill>
              <a:ea typeface="宋体" pitchFamily="2" charset="-122"/>
            </a:endParaRPr>
          </a:p>
        </p:txBody>
      </p:sp>
      <p:sp>
        <p:nvSpPr>
          <p:cNvPr id="8" name="矩形 7"/>
          <p:cNvSpPr/>
          <p:nvPr/>
        </p:nvSpPr>
        <p:spPr>
          <a:xfrm>
            <a:off x="323528" y="693857"/>
            <a:ext cx="3744416"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可行性分析</a:t>
            </a:r>
            <a:r>
              <a:rPr lang="en-US" altLang="zh-CN" sz="2000" b="1" dirty="0" smtClean="0">
                <a:ea typeface="宋体" charset="-122"/>
                <a:cs typeface="Arial" charset="0"/>
              </a:rPr>
              <a:t>-</a:t>
            </a:r>
            <a:r>
              <a:rPr lang="en-US" altLang="zh-CN" sz="2000" b="1" dirty="0" smtClean="0">
                <a:latin typeface="Times New Roman" panose="02020603050405020304" pitchFamily="18" charset="0"/>
                <a:ea typeface="宋体" charset="-122"/>
                <a:cs typeface="Times New Roman" panose="02020603050405020304" pitchFamily="18" charset="0"/>
              </a:rPr>
              <a:t>LYP225</a:t>
            </a:r>
            <a:r>
              <a:rPr lang="zh-CN" altLang="en-US" sz="2000" b="1" dirty="0" smtClean="0">
                <a:ea typeface="宋体" charset="-122"/>
                <a:cs typeface="Arial" charset="0"/>
              </a:rPr>
              <a:t>钢材性试验</a:t>
            </a:r>
            <a:endParaRPr lang="en-US" altLang="zh-CN" sz="2000" b="1" dirty="0">
              <a:ea typeface="宋体" charset="-122"/>
              <a:cs typeface="Arial" charset="0"/>
            </a:endParaRPr>
          </a:p>
        </p:txBody>
      </p:sp>
      <p:cxnSp>
        <p:nvCxnSpPr>
          <p:cNvPr id="9" name="直接连接符 8"/>
          <p:cNvCxnSpPr/>
          <p:nvPr/>
        </p:nvCxnSpPr>
        <p:spPr>
          <a:xfrm>
            <a:off x="323528" y="1124744"/>
            <a:ext cx="1440160"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2"/>
          <p:cNvSpPr>
            <a:spLocks noChangeArrowheads="1"/>
          </p:cNvSpPr>
          <p:nvPr/>
        </p:nvSpPr>
        <p:spPr bwMode="auto">
          <a:xfrm>
            <a:off x="2610314" y="696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1142287295"/>
              </p:ext>
            </p:extLst>
          </p:nvPr>
        </p:nvGraphicFramePr>
        <p:xfrm>
          <a:off x="3707904" y="1484784"/>
          <a:ext cx="4608512" cy="4497993"/>
        </p:xfrm>
        <a:graphic>
          <a:graphicData uri="http://schemas.openxmlformats.org/drawingml/2006/table">
            <a:tbl>
              <a:tblPr firstRow="1" firstCol="1" bandRow="1">
                <a:tableStyleId>{5C22544A-7EE6-4342-B048-85BDC9FD1C3A}</a:tableStyleId>
              </a:tblPr>
              <a:tblGrid>
                <a:gridCol w="1319574"/>
                <a:gridCol w="1344722"/>
                <a:gridCol w="1080120"/>
                <a:gridCol w="864096"/>
              </a:tblGrid>
              <a:tr h="285373">
                <a:tc>
                  <a:txBody>
                    <a:bodyPr/>
                    <a:lstStyle/>
                    <a:p>
                      <a:pPr marL="0" indent="0" algn="ctr">
                        <a:lnSpc>
                          <a:spcPct val="150000"/>
                        </a:lnSpc>
                        <a:spcAft>
                          <a:spcPts val="0"/>
                        </a:spcAft>
                      </a:pPr>
                      <a:r>
                        <a:rPr lang="zh-CN" sz="1000" kern="100" dirty="0">
                          <a:effectLst/>
                        </a:rPr>
                        <a:t>试验类别</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gridSpan="2">
                  <a:txBody>
                    <a:bodyPr/>
                    <a:lstStyle/>
                    <a:p>
                      <a:pPr marL="0" indent="0" algn="ctr">
                        <a:lnSpc>
                          <a:spcPct val="150000"/>
                        </a:lnSpc>
                        <a:spcAft>
                          <a:spcPts val="0"/>
                        </a:spcAft>
                      </a:pPr>
                      <a:r>
                        <a:rPr lang="zh-CN" sz="1000" kern="100" dirty="0">
                          <a:effectLst/>
                        </a:rPr>
                        <a:t>试件数量</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a:txBody>
                    <a:bodyPr/>
                    <a:lstStyle/>
                    <a:p>
                      <a:pPr marL="0" indent="0" algn="ctr">
                        <a:lnSpc>
                          <a:spcPct val="150000"/>
                        </a:lnSpc>
                        <a:spcAft>
                          <a:spcPts val="0"/>
                        </a:spcAft>
                      </a:pPr>
                      <a:r>
                        <a:rPr lang="zh-CN" sz="1000" kern="100" dirty="0">
                          <a:effectLst/>
                        </a:rPr>
                        <a:t>有无声发射</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r>
              <a:tr h="215522">
                <a:tc rowSpan="2">
                  <a:txBody>
                    <a:bodyPr/>
                    <a:lstStyle/>
                    <a:p>
                      <a:pPr marL="0" indent="0" algn="ctr">
                        <a:lnSpc>
                          <a:spcPct val="150000"/>
                        </a:lnSpc>
                        <a:spcAft>
                          <a:spcPts val="0"/>
                        </a:spcAft>
                      </a:pPr>
                      <a:r>
                        <a:rPr lang="zh-CN" sz="1000" kern="100" dirty="0">
                          <a:effectLst/>
                        </a:rPr>
                        <a:t>标准试件单调拉伸试验</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gridSpan="2">
                  <a:txBody>
                    <a:bodyPr/>
                    <a:lstStyle/>
                    <a:p>
                      <a:pPr marL="0" indent="0" algn="ctr">
                        <a:lnSpc>
                          <a:spcPct val="150000"/>
                        </a:lnSpc>
                        <a:spcAft>
                          <a:spcPts val="0"/>
                        </a:spcAft>
                      </a:pPr>
                      <a:r>
                        <a:rPr lang="zh-CN" sz="1000" kern="100" dirty="0">
                          <a:effectLst/>
                        </a:rPr>
                        <a:t>板材试件</a:t>
                      </a:r>
                      <a:r>
                        <a:rPr lang="en-US" sz="1000" kern="100" dirty="0">
                          <a:effectLst/>
                        </a:rPr>
                        <a:t>*3</a:t>
                      </a:r>
                      <a:r>
                        <a:rPr lang="zh-CN" sz="1000" kern="100" dirty="0">
                          <a:effectLst/>
                        </a:rPr>
                        <a:t>（</a:t>
                      </a:r>
                      <a:r>
                        <a:rPr lang="en-US" sz="1000" kern="100" dirty="0">
                          <a:effectLst/>
                        </a:rPr>
                        <a:t>1</a:t>
                      </a:r>
                      <a:r>
                        <a:rPr lang="zh-CN" sz="1000" kern="100" dirty="0">
                          <a:effectLst/>
                        </a:rPr>
                        <a:t>个无效）</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rowSpan="2">
                  <a:txBody>
                    <a:bodyPr/>
                    <a:lstStyle/>
                    <a:p>
                      <a:pPr marL="0" indent="0" algn="ctr">
                        <a:lnSpc>
                          <a:spcPct val="150000"/>
                        </a:lnSpc>
                        <a:spcAft>
                          <a:spcPts val="0"/>
                        </a:spcAft>
                      </a:pPr>
                      <a:r>
                        <a:rPr lang="zh-CN" sz="1000" kern="100" dirty="0">
                          <a:effectLst/>
                        </a:rPr>
                        <a:t>无</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r>
              <a:tr h="215522">
                <a:tc vMerge="1">
                  <a:txBody>
                    <a:bodyPr/>
                    <a:lstStyle/>
                    <a:p>
                      <a:endParaRPr lang="zh-CN" altLang="en-US"/>
                    </a:p>
                  </a:txBody>
                  <a:tcPr/>
                </a:tc>
                <a:tc gridSpan="2">
                  <a:txBody>
                    <a:bodyPr/>
                    <a:lstStyle/>
                    <a:p>
                      <a:pPr indent="266700" algn="ctr">
                        <a:lnSpc>
                          <a:spcPct val="150000"/>
                        </a:lnSpc>
                        <a:spcAft>
                          <a:spcPts val="0"/>
                        </a:spcAft>
                      </a:pPr>
                      <a:r>
                        <a:rPr lang="zh-CN" sz="1000" kern="100" dirty="0">
                          <a:effectLst/>
                        </a:rPr>
                        <a:t>圆棒试件</a:t>
                      </a:r>
                      <a:r>
                        <a:rPr lang="en-US" sz="1000" kern="100" dirty="0">
                          <a:effectLst/>
                        </a:rPr>
                        <a:t>*1</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vMerge="1">
                  <a:txBody>
                    <a:bodyPr/>
                    <a:lstStyle/>
                    <a:p>
                      <a:endParaRPr lang="zh-CN" altLang="en-US"/>
                    </a:p>
                  </a:txBody>
                  <a:tcPr/>
                </a:tc>
              </a:tr>
              <a:tr h="431044">
                <a:tc rowSpan="3">
                  <a:txBody>
                    <a:bodyPr/>
                    <a:lstStyle/>
                    <a:p>
                      <a:pPr marL="0" indent="0" algn="ctr">
                        <a:lnSpc>
                          <a:spcPct val="150000"/>
                        </a:lnSpc>
                        <a:spcAft>
                          <a:spcPts val="0"/>
                        </a:spcAft>
                      </a:pPr>
                      <a:r>
                        <a:rPr lang="zh-CN" sz="1000" kern="100" dirty="0">
                          <a:effectLst/>
                        </a:rPr>
                        <a:t>开圆周坡口试件单调拉伸试验</a:t>
                      </a:r>
                    </a:p>
                    <a:p>
                      <a:pPr marL="0" indent="0" algn="ctr">
                        <a:lnSpc>
                          <a:spcPct val="150000"/>
                        </a:lnSpc>
                        <a:spcAft>
                          <a:spcPts val="0"/>
                        </a:spcAft>
                      </a:pPr>
                      <a:r>
                        <a:rPr lang="zh-CN" sz="1000" kern="100" dirty="0">
                          <a:effectLst/>
                        </a:rPr>
                        <a:t>（使用</a:t>
                      </a:r>
                      <a:r>
                        <a:rPr lang="en-US" sz="1000" kern="100" dirty="0">
                          <a:effectLst/>
                        </a:rPr>
                        <a:t>DIC </a:t>
                      </a:r>
                      <a:r>
                        <a:rPr lang="zh-CN" sz="1000" kern="100" dirty="0">
                          <a:effectLst/>
                        </a:rPr>
                        <a:t>设备）</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a:txBody>
                    <a:bodyPr/>
                    <a:lstStyle/>
                    <a:p>
                      <a:pPr marL="0" indent="0" algn="ctr">
                        <a:lnSpc>
                          <a:spcPct val="150000"/>
                        </a:lnSpc>
                        <a:spcAft>
                          <a:spcPts val="0"/>
                        </a:spcAft>
                      </a:pPr>
                      <a:r>
                        <a:rPr lang="en-US" sz="1000" kern="100" dirty="0">
                          <a:effectLst/>
                        </a:rPr>
                        <a:t>1.25mm</a:t>
                      </a:r>
                      <a:r>
                        <a:rPr lang="zh-CN" sz="1000" kern="100" dirty="0">
                          <a:effectLst/>
                        </a:rPr>
                        <a:t>坡口</a:t>
                      </a:r>
                      <a:r>
                        <a:rPr lang="en-US" sz="1000" kern="100" dirty="0">
                          <a:effectLst/>
                        </a:rPr>
                        <a:t>*3</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a:txBody>
                    <a:bodyPr/>
                    <a:lstStyle/>
                    <a:p>
                      <a:pPr marL="0" indent="0" algn="ctr">
                        <a:lnSpc>
                          <a:spcPct val="150000"/>
                        </a:lnSpc>
                        <a:spcAft>
                          <a:spcPts val="0"/>
                        </a:spcAft>
                      </a:pPr>
                      <a:r>
                        <a:rPr lang="zh-CN" sz="1000" kern="100" dirty="0">
                          <a:effectLst/>
                        </a:rPr>
                        <a:t>扫描电镜</a:t>
                      </a:r>
                      <a:r>
                        <a:rPr lang="en-US" sz="1000" kern="100" dirty="0">
                          <a:effectLst/>
                        </a:rPr>
                        <a:t>*1</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rowSpan="3">
                  <a:txBody>
                    <a:bodyPr/>
                    <a:lstStyle/>
                    <a:p>
                      <a:pPr marL="0" indent="0" algn="ctr">
                        <a:lnSpc>
                          <a:spcPct val="150000"/>
                        </a:lnSpc>
                        <a:spcAft>
                          <a:spcPts val="0"/>
                        </a:spcAft>
                      </a:pPr>
                      <a:r>
                        <a:rPr lang="zh-CN" sz="1000" kern="100" dirty="0">
                          <a:effectLst/>
                        </a:rPr>
                        <a:t>无</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r>
              <a:tr h="431044">
                <a:tc vMerge="1">
                  <a:txBody>
                    <a:bodyPr/>
                    <a:lstStyle/>
                    <a:p>
                      <a:endParaRPr lang="zh-CN" altLang="en-US"/>
                    </a:p>
                  </a:txBody>
                  <a:tcPr/>
                </a:tc>
                <a:tc>
                  <a:txBody>
                    <a:bodyPr/>
                    <a:lstStyle/>
                    <a:p>
                      <a:pPr marL="0" indent="0" algn="ctr">
                        <a:lnSpc>
                          <a:spcPct val="150000"/>
                        </a:lnSpc>
                        <a:spcAft>
                          <a:spcPts val="0"/>
                        </a:spcAft>
                      </a:pPr>
                      <a:r>
                        <a:rPr lang="en-US" sz="1000" kern="100" dirty="0">
                          <a:effectLst/>
                        </a:rPr>
                        <a:t>3.275mm </a:t>
                      </a:r>
                      <a:r>
                        <a:rPr lang="zh-CN" sz="1000" kern="100" dirty="0">
                          <a:effectLst/>
                        </a:rPr>
                        <a:t>坡口</a:t>
                      </a:r>
                      <a:r>
                        <a:rPr lang="en-US" sz="1000" kern="100" dirty="0">
                          <a:effectLst/>
                        </a:rPr>
                        <a:t>*3</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a:txBody>
                    <a:bodyPr/>
                    <a:lstStyle/>
                    <a:p>
                      <a:pPr marL="0" indent="0" algn="ctr">
                        <a:lnSpc>
                          <a:spcPct val="150000"/>
                        </a:lnSpc>
                        <a:spcAft>
                          <a:spcPts val="0"/>
                        </a:spcAft>
                      </a:pPr>
                      <a:r>
                        <a:rPr lang="zh-CN" sz="1000" kern="100" dirty="0">
                          <a:effectLst/>
                        </a:rPr>
                        <a:t>扫描电镜</a:t>
                      </a:r>
                      <a:r>
                        <a:rPr lang="en-US" sz="1000" kern="100" dirty="0">
                          <a:effectLst/>
                        </a:rPr>
                        <a:t>*1</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vMerge="1">
                  <a:txBody>
                    <a:bodyPr/>
                    <a:lstStyle/>
                    <a:p>
                      <a:endParaRPr lang="zh-CN" altLang="en-US"/>
                    </a:p>
                  </a:txBody>
                  <a:tcPr/>
                </a:tc>
              </a:tr>
              <a:tr h="431044">
                <a:tc vMerge="1">
                  <a:txBody>
                    <a:bodyPr/>
                    <a:lstStyle/>
                    <a:p>
                      <a:endParaRPr lang="zh-CN" altLang="en-US"/>
                    </a:p>
                  </a:txBody>
                  <a:tcPr/>
                </a:tc>
                <a:tc>
                  <a:txBody>
                    <a:bodyPr/>
                    <a:lstStyle/>
                    <a:p>
                      <a:pPr marL="0" indent="0" algn="ctr">
                        <a:lnSpc>
                          <a:spcPct val="150000"/>
                        </a:lnSpc>
                        <a:spcAft>
                          <a:spcPts val="0"/>
                        </a:spcAft>
                      </a:pPr>
                      <a:r>
                        <a:rPr lang="en-US" sz="1000" kern="100" dirty="0">
                          <a:effectLst/>
                        </a:rPr>
                        <a:t>6025mm </a:t>
                      </a:r>
                      <a:r>
                        <a:rPr lang="zh-CN" sz="1000" kern="100" dirty="0">
                          <a:effectLst/>
                        </a:rPr>
                        <a:t>坡口</a:t>
                      </a:r>
                      <a:r>
                        <a:rPr lang="en-US" sz="1000" kern="100" dirty="0">
                          <a:effectLst/>
                        </a:rPr>
                        <a:t>*3</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a:txBody>
                    <a:bodyPr/>
                    <a:lstStyle/>
                    <a:p>
                      <a:pPr marL="0" indent="0" algn="ctr">
                        <a:lnSpc>
                          <a:spcPct val="150000"/>
                        </a:lnSpc>
                        <a:spcAft>
                          <a:spcPts val="0"/>
                        </a:spcAft>
                      </a:pPr>
                      <a:r>
                        <a:rPr lang="zh-CN" sz="1000" kern="100" dirty="0">
                          <a:effectLst/>
                        </a:rPr>
                        <a:t>扫描电镜</a:t>
                      </a:r>
                      <a:r>
                        <a:rPr lang="en-US" sz="1000" kern="100" dirty="0">
                          <a:effectLst/>
                        </a:rPr>
                        <a:t>*1</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vMerge="1">
                  <a:txBody>
                    <a:bodyPr/>
                    <a:lstStyle/>
                    <a:p>
                      <a:endParaRPr lang="zh-CN" altLang="en-US"/>
                    </a:p>
                  </a:txBody>
                  <a:tcPr/>
                </a:tc>
              </a:tr>
              <a:tr h="431044">
                <a:tc rowSpan="2">
                  <a:txBody>
                    <a:bodyPr/>
                    <a:lstStyle/>
                    <a:p>
                      <a:pPr marL="0" indent="0" algn="ctr">
                        <a:lnSpc>
                          <a:spcPct val="150000"/>
                        </a:lnSpc>
                        <a:spcAft>
                          <a:spcPts val="0"/>
                        </a:spcAft>
                      </a:pPr>
                      <a:r>
                        <a:rPr lang="zh-CN" sz="1000" kern="100" dirty="0">
                          <a:effectLst/>
                        </a:rPr>
                        <a:t>标准试件低周疲劳试验</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gridSpan="2">
                  <a:txBody>
                    <a:bodyPr/>
                    <a:lstStyle/>
                    <a:p>
                      <a:pPr marL="0" indent="0" algn="ctr">
                        <a:lnSpc>
                          <a:spcPct val="150000"/>
                        </a:lnSpc>
                        <a:spcAft>
                          <a:spcPts val="0"/>
                        </a:spcAft>
                      </a:pPr>
                      <a:r>
                        <a:rPr lang="zh-CN" sz="1000" kern="100" dirty="0">
                          <a:effectLst/>
                        </a:rPr>
                        <a:t>板材试件</a:t>
                      </a:r>
                      <a:r>
                        <a:rPr lang="en-US" sz="1000" kern="100" dirty="0">
                          <a:effectLst/>
                        </a:rPr>
                        <a:t>*3</a:t>
                      </a:r>
                      <a:r>
                        <a:rPr lang="zh-CN" sz="1000" kern="100" dirty="0">
                          <a:effectLst/>
                        </a:rPr>
                        <a:t>（</a:t>
                      </a:r>
                      <a:r>
                        <a:rPr lang="en-US" sz="1000" kern="100" dirty="0">
                          <a:effectLst/>
                        </a:rPr>
                        <a:t>1</a:t>
                      </a:r>
                      <a:r>
                        <a:rPr lang="zh-CN" sz="1000" kern="100" dirty="0">
                          <a:effectLst/>
                        </a:rPr>
                        <a:t>个无效，微屈曲）</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a:txBody>
                    <a:bodyPr/>
                    <a:lstStyle/>
                    <a:p>
                      <a:pPr marL="0" indent="0" algn="ctr">
                        <a:lnSpc>
                          <a:spcPct val="150000"/>
                        </a:lnSpc>
                        <a:spcAft>
                          <a:spcPts val="0"/>
                        </a:spcAft>
                      </a:pPr>
                      <a:r>
                        <a:rPr lang="zh-CN" sz="1000" kern="100" dirty="0">
                          <a:effectLst/>
                        </a:rPr>
                        <a:t>无</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r>
              <a:tr h="431044">
                <a:tc vMerge="1">
                  <a:txBody>
                    <a:bodyPr/>
                    <a:lstStyle/>
                    <a:p>
                      <a:endParaRPr lang="zh-CN" altLang="en-US"/>
                    </a:p>
                  </a:txBody>
                  <a:tcPr/>
                </a:tc>
                <a:tc gridSpan="2">
                  <a:txBody>
                    <a:bodyPr/>
                    <a:lstStyle/>
                    <a:p>
                      <a:pPr marL="0" indent="0" algn="ctr">
                        <a:lnSpc>
                          <a:spcPct val="150000"/>
                        </a:lnSpc>
                        <a:spcAft>
                          <a:spcPts val="0"/>
                        </a:spcAft>
                      </a:pPr>
                      <a:r>
                        <a:rPr lang="zh-CN" sz="1000" kern="100" dirty="0">
                          <a:effectLst/>
                        </a:rPr>
                        <a:t>圆棒试件</a:t>
                      </a:r>
                      <a:r>
                        <a:rPr lang="en-US" sz="1000" kern="100" dirty="0">
                          <a:effectLst/>
                        </a:rPr>
                        <a:t>*3</a:t>
                      </a:r>
                      <a:r>
                        <a:rPr lang="zh-CN" sz="1000" kern="100" dirty="0">
                          <a:effectLst/>
                        </a:rPr>
                        <a:t>（</a:t>
                      </a:r>
                      <a:r>
                        <a:rPr lang="en-US" sz="1000" kern="100" dirty="0">
                          <a:effectLst/>
                        </a:rPr>
                        <a:t>3</a:t>
                      </a:r>
                      <a:r>
                        <a:rPr lang="zh-CN" sz="1000" kern="100" dirty="0">
                          <a:effectLst/>
                        </a:rPr>
                        <a:t>个不同加载制度）</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a:txBody>
                    <a:bodyPr/>
                    <a:lstStyle/>
                    <a:p>
                      <a:pPr marL="0" indent="0" algn="ctr">
                        <a:lnSpc>
                          <a:spcPct val="150000"/>
                        </a:lnSpc>
                        <a:spcAft>
                          <a:spcPts val="0"/>
                        </a:spcAft>
                      </a:pPr>
                      <a:r>
                        <a:rPr lang="zh-CN" sz="1000" kern="100" dirty="0">
                          <a:effectLst/>
                        </a:rPr>
                        <a:t>有</a:t>
                      </a:r>
                      <a:r>
                        <a:rPr lang="en-US" sz="1000" kern="100" dirty="0">
                          <a:effectLst/>
                        </a:rPr>
                        <a:t>*2</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r>
              <a:tr h="215522">
                <a:tc rowSpan="3">
                  <a:txBody>
                    <a:bodyPr/>
                    <a:lstStyle/>
                    <a:p>
                      <a:pPr marL="0" indent="0" algn="ctr">
                        <a:lnSpc>
                          <a:spcPct val="150000"/>
                        </a:lnSpc>
                        <a:spcAft>
                          <a:spcPts val="0"/>
                        </a:spcAft>
                      </a:pPr>
                      <a:r>
                        <a:rPr lang="zh-CN" sz="1000" kern="100" dirty="0">
                          <a:effectLst/>
                        </a:rPr>
                        <a:t>开圆周坡口试件低周疲劳试验</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gridSpan="2">
                  <a:txBody>
                    <a:bodyPr/>
                    <a:lstStyle/>
                    <a:p>
                      <a:pPr marL="0" indent="0" algn="ctr">
                        <a:lnSpc>
                          <a:spcPct val="150000"/>
                        </a:lnSpc>
                        <a:spcAft>
                          <a:spcPts val="0"/>
                        </a:spcAft>
                      </a:pPr>
                      <a:r>
                        <a:rPr lang="en-US" sz="1000" kern="100" dirty="0">
                          <a:effectLst/>
                        </a:rPr>
                        <a:t>1.25mm</a:t>
                      </a:r>
                      <a:r>
                        <a:rPr lang="zh-CN" sz="1000" kern="100" dirty="0">
                          <a:effectLst/>
                        </a:rPr>
                        <a:t>坡口</a:t>
                      </a:r>
                      <a:r>
                        <a:rPr lang="en-US" sz="1000" kern="100" dirty="0">
                          <a:effectLst/>
                        </a:rPr>
                        <a:t>*1</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rowSpan="3">
                  <a:txBody>
                    <a:bodyPr/>
                    <a:lstStyle/>
                    <a:p>
                      <a:pPr marL="0" indent="0" algn="ctr">
                        <a:lnSpc>
                          <a:spcPct val="150000"/>
                        </a:lnSpc>
                        <a:spcAft>
                          <a:spcPts val="0"/>
                        </a:spcAft>
                      </a:pPr>
                      <a:r>
                        <a:rPr lang="zh-CN" sz="1000" kern="100" dirty="0" smtClean="0">
                          <a:effectLst/>
                        </a:rPr>
                        <a:t>无</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r>
              <a:tr h="215522">
                <a:tc vMerge="1">
                  <a:txBody>
                    <a:bodyPr/>
                    <a:lstStyle/>
                    <a:p>
                      <a:endParaRPr lang="zh-CN" altLang="en-US"/>
                    </a:p>
                  </a:txBody>
                  <a:tcPr/>
                </a:tc>
                <a:tc gridSpan="2">
                  <a:txBody>
                    <a:bodyPr/>
                    <a:lstStyle/>
                    <a:p>
                      <a:pPr marL="0" indent="0" algn="ctr">
                        <a:lnSpc>
                          <a:spcPct val="150000"/>
                        </a:lnSpc>
                        <a:spcAft>
                          <a:spcPts val="0"/>
                        </a:spcAft>
                      </a:pPr>
                      <a:r>
                        <a:rPr lang="en-US" sz="1000" kern="100" dirty="0">
                          <a:effectLst/>
                        </a:rPr>
                        <a:t>3.275mm </a:t>
                      </a:r>
                      <a:r>
                        <a:rPr lang="zh-CN" sz="1000" kern="100" dirty="0">
                          <a:effectLst/>
                        </a:rPr>
                        <a:t>坡口</a:t>
                      </a:r>
                      <a:r>
                        <a:rPr lang="en-US" sz="1000" kern="100" dirty="0">
                          <a:effectLst/>
                        </a:rPr>
                        <a:t>*1</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vMerge="1">
                  <a:txBody>
                    <a:bodyPr/>
                    <a:lstStyle/>
                    <a:p>
                      <a:endParaRPr lang="zh-CN" altLang="en-US"/>
                    </a:p>
                  </a:txBody>
                  <a:tcPr/>
                </a:tc>
              </a:tr>
              <a:tr h="215522">
                <a:tc vMerge="1">
                  <a:txBody>
                    <a:bodyPr/>
                    <a:lstStyle/>
                    <a:p>
                      <a:endParaRPr lang="zh-CN" altLang="en-US"/>
                    </a:p>
                  </a:txBody>
                  <a:tcPr/>
                </a:tc>
                <a:tc gridSpan="2">
                  <a:txBody>
                    <a:bodyPr/>
                    <a:lstStyle/>
                    <a:p>
                      <a:pPr marL="0" indent="0" algn="ctr">
                        <a:lnSpc>
                          <a:spcPct val="150000"/>
                        </a:lnSpc>
                        <a:spcAft>
                          <a:spcPts val="0"/>
                        </a:spcAft>
                      </a:pPr>
                      <a:r>
                        <a:rPr lang="en-US" sz="1000" kern="100" dirty="0">
                          <a:effectLst/>
                        </a:rPr>
                        <a:t>6025mm </a:t>
                      </a:r>
                      <a:r>
                        <a:rPr lang="zh-CN" sz="1000" kern="100" dirty="0">
                          <a:effectLst/>
                        </a:rPr>
                        <a:t>坡口</a:t>
                      </a:r>
                      <a:r>
                        <a:rPr lang="en-US" sz="1000" kern="100" dirty="0">
                          <a:effectLst/>
                        </a:rPr>
                        <a:t>*1</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vMerge="1">
                  <a:txBody>
                    <a:bodyPr/>
                    <a:lstStyle/>
                    <a:p>
                      <a:endParaRPr lang="zh-CN" altLang="en-US"/>
                    </a:p>
                  </a:txBody>
                  <a:tcPr/>
                </a:tc>
              </a:tr>
              <a:tr h="215522">
                <a:tc rowSpan="2">
                  <a:txBody>
                    <a:bodyPr/>
                    <a:lstStyle/>
                    <a:p>
                      <a:pPr marL="0" indent="0" algn="ctr">
                        <a:lnSpc>
                          <a:spcPct val="150000"/>
                        </a:lnSpc>
                        <a:spcAft>
                          <a:spcPts val="0"/>
                        </a:spcAft>
                      </a:pPr>
                      <a:r>
                        <a:rPr lang="zh-CN" sz="1000" kern="100" dirty="0">
                          <a:effectLst/>
                        </a:rPr>
                        <a:t>削弱板材低周循环试验</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gridSpan="2">
                  <a:txBody>
                    <a:bodyPr/>
                    <a:lstStyle/>
                    <a:p>
                      <a:pPr marL="0" indent="0" algn="ctr">
                        <a:lnSpc>
                          <a:spcPct val="150000"/>
                        </a:lnSpc>
                        <a:spcAft>
                          <a:spcPts val="0"/>
                        </a:spcAft>
                      </a:pPr>
                      <a:r>
                        <a:rPr lang="zh-CN" sz="1000" kern="100" dirty="0">
                          <a:effectLst/>
                        </a:rPr>
                        <a:t>物美实验机</a:t>
                      </a:r>
                      <a:r>
                        <a:rPr lang="en-US" sz="1000" kern="100" dirty="0">
                          <a:effectLst/>
                        </a:rPr>
                        <a:t>*3</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a:txBody>
                    <a:bodyPr/>
                    <a:lstStyle/>
                    <a:p>
                      <a:pPr marL="0" indent="0" algn="ctr">
                        <a:lnSpc>
                          <a:spcPct val="150000"/>
                        </a:lnSpc>
                        <a:spcAft>
                          <a:spcPts val="0"/>
                        </a:spcAft>
                      </a:pPr>
                      <a:r>
                        <a:rPr lang="zh-CN" sz="1000" kern="100" dirty="0">
                          <a:effectLst/>
                        </a:rPr>
                        <a:t>有</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r>
              <a:tr h="215522">
                <a:tc vMerge="1">
                  <a:txBody>
                    <a:bodyPr/>
                    <a:lstStyle/>
                    <a:p>
                      <a:endParaRPr lang="zh-CN" altLang="en-US"/>
                    </a:p>
                  </a:txBody>
                  <a:tcPr/>
                </a:tc>
                <a:tc gridSpan="2">
                  <a:txBody>
                    <a:bodyPr/>
                    <a:lstStyle/>
                    <a:p>
                      <a:pPr marL="0" indent="0" algn="ctr">
                        <a:lnSpc>
                          <a:spcPct val="150000"/>
                        </a:lnSpc>
                        <a:spcAft>
                          <a:spcPts val="0"/>
                        </a:spcAft>
                      </a:pPr>
                      <a:r>
                        <a:rPr lang="zh-CN" sz="1000" kern="100" dirty="0">
                          <a:effectLst/>
                        </a:rPr>
                        <a:t>交大试验机</a:t>
                      </a:r>
                      <a:r>
                        <a:rPr lang="en-US" sz="1000" kern="100" dirty="0">
                          <a:effectLst/>
                        </a:rPr>
                        <a:t>*2</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a:txBody>
                    <a:bodyPr/>
                    <a:lstStyle/>
                    <a:p>
                      <a:pPr marL="0" indent="0" algn="ctr">
                        <a:lnSpc>
                          <a:spcPct val="150000"/>
                        </a:lnSpc>
                        <a:spcAft>
                          <a:spcPts val="0"/>
                        </a:spcAft>
                      </a:pPr>
                      <a:r>
                        <a:rPr lang="zh-CN" sz="1000" kern="100" dirty="0">
                          <a:effectLst/>
                        </a:rPr>
                        <a:t>有</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r>
              <a:tr h="431044">
                <a:tc>
                  <a:txBody>
                    <a:bodyPr/>
                    <a:lstStyle/>
                    <a:p>
                      <a:pPr marL="0" indent="0" algn="ctr">
                        <a:lnSpc>
                          <a:spcPct val="150000"/>
                        </a:lnSpc>
                        <a:spcAft>
                          <a:spcPts val="0"/>
                        </a:spcAft>
                      </a:pPr>
                      <a:r>
                        <a:rPr lang="zh-CN" sz="1000" kern="100" dirty="0">
                          <a:effectLst/>
                        </a:rPr>
                        <a:t>波形钢板墙低周疲劳试验</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gridSpan="2">
                  <a:txBody>
                    <a:bodyPr/>
                    <a:lstStyle/>
                    <a:p>
                      <a:pPr marL="0" indent="0" algn="ctr">
                        <a:lnSpc>
                          <a:spcPct val="150000"/>
                        </a:lnSpc>
                        <a:spcAft>
                          <a:spcPts val="0"/>
                        </a:spcAft>
                      </a:pPr>
                      <a:r>
                        <a:rPr lang="en-US" sz="1000" kern="100" dirty="0">
                          <a:effectLst/>
                        </a:rPr>
                        <a:t>1</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c hMerge="1">
                  <a:txBody>
                    <a:bodyPr/>
                    <a:lstStyle/>
                    <a:p>
                      <a:endParaRPr lang="zh-CN" altLang="en-US"/>
                    </a:p>
                  </a:txBody>
                  <a:tcPr/>
                </a:tc>
                <a:tc>
                  <a:txBody>
                    <a:bodyPr/>
                    <a:lstStyle/>
                    <a:p>
                      <a:pPr marL="0" indent="0" algn="ctr">
                        <a:lnSpc>
                          <a:spcPct val="150000"/>
                        </a:lnSpc>
                        <a:spcAft>
                          <a:spcPts val="0"/>
                        </a:spcAft>
                      </a:pPr>
                      <a:r>
                        <a:rPr lang="zh-CN" sz="1000" kern="100" dirty="0">
                          <a:effectLst/>
                        </a:rPr>
                        <a:t>有</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881" marR="53881" marT="0" marB="0" anchor="ctr"/>
                </a:tc>
              </a:tr>
            </a:tbl>
          </a:graphicData>
        </a:graphic>
      </p:graphicFrame>
      <p:sp>
        <p:nvSpPr>
          <p:cNvPr id="4" name="矩形 3"/>
          <p:cNvSpPr/>
          <p:nvPr/>
        </p:nvSpPr>
        <p:spPr>
          <a:xfrm>
            <a:off x="5111913" y="1085211"/>
            <a:ext cx="1800493" cy="369332"/>
          </a:xfrm>
          <a:prstGeom prst="rect">
            <a:avLst/>
          </a:prstGeom>
        </p:spPr>
        <p:txBody>
          <a:bodyPr wrap="none">
            <a:spAutoFit/>
          </a:bodyPr>
          <a:lstStyle/>
          <a:p>
            <a:r>
              <a:rPr lang="zh-CN" altLang="en-US" dirty="0" smtClean="0">
                <a:latin typeface="Calibri" panose="020F0502020204030204" pitchFamily="34" charset="0"/>
                <a:ea typeface="宋体" panose="02010600030101010101" pitchFamily="2" charset="-122"/>
                <a:cs typeface="Times New Roman" panose="02020603050405020304" pitchFamily="18" charset="0"/>
              </a:rPr>
              <a:t>已完成相关试验</a:t>
            </a:r>
            <a:endParaRPr lang="zh-CN" altLang="en-US" dirty="0"/>
          </a:p>
        </p:txBody>
      </p:sp>
      <p:pic>
        <p:nvPicPr>
          <p:cNvPr id="12" name="图片 11"/>
          <p:cNvPicPr/>
          <p:nvPr/>
        </p:nvPicPr>
        <p:blipFill rotWithShape="1">
          <a:blip r:embed="rId2" cstate="print">
            <a:extLst>
              <a:ext uri="{28A0092B-C50C-407E-A947-70E740481C1C}">
                <a14:useLocalDpi xmlns:a14="http://schemas.microsoft.com/office/drawing/2010/main" val="0"/>
              </a:ext>
            </a:extLst>
          </a:blip>
          <a:srcRect l="8801" t="20778" r="20421" b="36298"/>
          <a:stretch/>
        </p:blipFill>
        <p:spPr bwMode="auto">
          <a:xfrm>
            <a:off x="251520" y="1454543"/>
            <a:ext cx="3190361" cy="903605"/>
          </a:xfrm>
          <a:prstGeom prst="rect">
            <a:avLst/>
          </a:prstGeom>
          <a:noFill/>
          <a:ln>
            <a:noFill/>
          </a:ln>
          <a:extLst>
            <a:ext uri="{53640926-AAD7-44D8-BBD7-CCE9431645EC}">
              <a14:shadowObscured xmlns:a14="http://schemas.microsoft.com/office/drawing/2010/main"/>
            </a:ext>
          </a:extLst>
        </p:spPr>
      </p:pic>
      <p:pic>
        <p:nvPicPr>
          <p:cNvPr id="13" name="图片 12"/>
          <p:cNvPicPr/>
          <p:nvPr/>
        </p:nvPicPr>
        <p:blipFill rotWithShape="1">
          <a:blip r:embed="rId3" cstate="print">
            <a:extLst>
              <a:ext uri="{28A0092B-C50C-407E-A947-70E740481C1C}">
                <a14:useLocalDpi xmlns:a14="http://schemas.microsoft.com/office/drawing/2010/main" val="0"/>
              </a:ext>
            </a:extLst>
          </a:blip>
          <a:srcRect l="18301" t="39787" r="34511" b="42971"/>
          <a:stretch/>
        </p:blipFill>
        <p:spPr bwMode="auto">
          <a:xfrm>
            <a:off x="44170" y="2636912"/>
            <a:ext cx="3489216" cy="810261"/>
          </a:xfrm>
          <a:prstGeom prst="rect">
            <a:avLst/>
          </a:prstGeom>
          <a:noFill/>
          <a:ln>
            <a:noFill/>
          </a:ln>
          <a:extLst>
            <a:ext uri="{53640926-AAD7-44D8-BBD7-CCE9431645EC}">
              <a14:shadowObscured xmlns:a14="http://schemas.microsoft.com/office/drawing/2010/main"/>
            </a:ext>
          </a:extLst>
        </p:spPr>
      </p:pic>
      <p:pic>
        <p:nvPicPr>
          <p:cNvPr id="14" name="图片 13"/>
          <p:cNvPicPr>
            <a:picLocks noChangeAspect="1"/>
          </p:cNvPicPr>
          <p:nvPr/>
        </p:nvPicPr>
        <p:blipFill rotWithShape="1">
          <a:blip r:embed="rId4"/>
          <a:srcRect l="17249" t="28543" r="51036" b="31021"/>
          <a:stretch/>
        </p:blipFill>
        <p:spPr>
          <a:xfrm>
            <a:off x="66144" y="3645024"/>
            <a:ext cx="3497981" cy="2086515"/>
          </a:xfrm>
          <a:prstGeom prst="rect">
            <a:avLst/>
          </a:prstGeom>
        </p:spPr>
      </p:pic>
      <p:sp>
        <p:nvSpPr>
          <p:cNvPr id="15" name="文本框 14"/>
          <p:cNvSpPr txBox="1"/>
          <p:nvPr/>
        </p:nvSpPr>
        <p:spPr>
          <a:xfrm>
            <a:off x="367401" y="3234138"/>
            <a:ext cx="7981672" cy="584775"/>
          </a:xfrm>
          <a:prstGeom prst="rect">
            <a:avLst/>
          </a:prstGeom>
          <a:solidFill>
            <a:schemeClr val="tx2">
              <a:lumMod val="20000"/>
              <a:lumOff val="80000"/>
            </a:schemeClr>
          </a:solidFill>
        </p:spPr>
        <p:txBody>
          <a:bodyPr wrap="none" rtlCol="0">
            <a:spAutoFit/>
          </a:bodyPr>
          <a:lstStyle/>
          <a:p>
            <a:r>
              <a:rPr lang="zh-CN" altLang="en-US" sz="3200" dirty="0" smtClean="0">
                <a:solidFill>
                  <a:srgbClr val="FF0000"/>
                </a:solidFill>
                <a:latin typeface="黑体" panose="02010609060101010101" pitchFamily="49" charset="-122"/>
                <a:ea typeface="黑体" panose="02010609060101010101" pitchFamily="49" charset="-122"/>
              </a:rPr>
              <a:t>已获得大量</a:t>
            </a:r>
            <a:r>
              <a:rPr lang="en-US" altLang="zh-CN" sz="3200" dirty="0" smtClean="0">
                <a:solidFill>
                  <a:srgbClr val="FF0000"/>
                </a:solidFill>
                <a:latin typeface="黑体" panose="02010609060101010101" pitchFamily="49" charset="-122"/>
                <a:ea typeface="黑体" panose="02010609060101010101" pitchFamily="49" charset="-122"/>
              </a:rPr>
              <a:t>LYP225</a:t>
            </a:r>
            <a:r>
              <a:rPr lang="zh-CN" altLang="en-US" sz="3200" dirty="0" smtClean="0">
                <a:solidFill>
                  <a:srgbClr val="FF0000"/>
                </a:solidFill>
                <a:latin typeface="黑体" panose="02010609060101010101" pitchFamily="49" charset="-122"/>
                <a:ea typeface="黑体" panose="02010609060101010101" pitchFamily="49" charset="-122"/>
              </a:rPr>
              <a:t>钢材材性试验声发射数据</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5086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32</a:t>
            </a:fld>
            <a:endParaRPr lang="zh-CN" altLang="en-US" sz="1800" dirty="0">
              <a:solidFill>
                <a:schemeClr val="tx1"/>
              </a:solidFill>
              <a:ea typeface="宋体" pitchFamily="2" charset="-122"/>
            </a:endParaRPr>
          </a:p>
        </p:txBody>
      </p:sp>
      <p:sp>
        <p:nvSpPr>
          <p:cNvPr id="8" name="矩形 7"/>
          <p:cNvSpPr/>
          <p:nvPr/>
        </p:nvSpPr>
        <p:spPr>
          <a:xfrm>
            <a:off x="323528" y="765865"/>
            <a:ext cx="3528392"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可行性分析</a:t>
            </a:r>
            <a:r>
              <a:rPr lang="en-US" altLang="zh-CN" sz="2000" b="1" dirty="0" smtClean="0">
                <a:ea typeface="宋体" charset="-122"/>
                <a:cs typeface="Arial" charset="0"/>
              </a:rPr>
              <a:t>-</a:t>
            </a:r>
            <a:r>
              <a:rPr lang="zh-CN" altLang="en-US" sz="2000" b="1" dirty="0" smtClean="0">
                <a:ea typeface="宋体" charset="-122"/>
                <a:cs typeface="Arial" charset="0"/>
              </a:rPr>
              <a:t>声发射损伤模型</a:t>
            </a:r>
            <a:endParaRPr lang="en-US" altLang="zh-CN" sz="2000" b="1" dirty="0">
              <a:ea typeface="宋体" charset="-122"/>
              <a:cs typeface="Arial" charset="0"/>
            </a:endParaRPr>
          </a:p>
        </p:txBody>
      </p:sp>
      <p:cxnSp>
        <p:nvCxnSpPr>
          <p:cNvPr id="9" name="直接连接符 8"/>
          <p:cNvCxnSpPr/>
          <p:nvPr/>
        </p:nvCxnSpPr>
        <p:spPr>
          <a:xfrm>
            <a:off x="323528" y="1196752"/>
            <a:ext cx="1440160"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2"/>
          <p:cNvSpPr>
            <a:spLocks noChangeArrowheads="1"/>
          </p:cNvSpPr>
          <p:nvPr/>
        </p:nvSpPr>
        <p:spPr bwMode="auto">
          <a:xfrm>
            <a:off x="2610314" y="696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2" name="图片 21"/>
          <p:cNvPicPr>
            <a:picLocks noChangeAspect="1"/>
          </p:cNvPicPr>
          <p:nvPr/>
        </p:nvPicPr>
        <p:blipFill>
          <a:blip r:embed="rId2"/>
          <a:stretch>
            <a:fillRect/>
          </a:stretch>
        </p:blipFill>
        <p:spPr>
          <a:xfrm>
            <a:off x="5482846" y="1496212"/>
            <a:ext cx="2833570" cy="1716764"/>
          </a:xfrm>
          <a:prstGeom prst="rect">
            <a:avLst/>
          </a:prstGeom>
        </p:spPr>
      </p:pic>
      <p:pic>
        <p:nvPicPr>
          <p:cNvPr id="23" name="图片 22"/>
          <p:cNvPicPr>
            <a:picLocks noChangeAspect="1"/>
          </p:cNvPicPr>
          <p:nvPr/>
        </p:nvPicPr>
        <p:blipFill>
          <a:blip r:embed="rId3"/>
          <a:stretch>
            <a:fillRect/>
          </a:stretch>
        </p:blipFill>
        <p:spPr>
          <a:xfrm>
            <a:off x="5514748" y="3717032"/>
            <a:ext cx="2833255" cy="1716574"/>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8923" y="1268760"/>
            <a:ext cx="3124256" cy="228876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4494" y="3459048"/>
            <a:ext cx="3107373" cy="2288765"/>
          </a:xfrm>
          <a:prstGeom prst="rect">
            <a:avLst/>
          </a:prstGeom>
        </p:spPr>
      </p:pic>
      <p:pic>
        <p:nvPicPr>
          <p:cNvPr id="34" name="图片 33"/>
          <p:cNvPicPr>
            <a:picLocks noChangeAspect="1"/>
          </p:cNvPicPr>
          <p:nvPr/>
        </p:nvPicPr>
        <p:blipFill>
          <a:blip r:embed="rId6"/>
          <a:stretch>
            <a:fillRect/>
          </a:stretch>
        </p:blipFill>
        <p:spPr>
          <a:xfrm>
            <a:off x="126728" y="2898093"/>
            <a:ext cx="2600325" cy="1028700"/>
          </a:xfrm>
          <a:prstGeom prst="rect">
            <a:avLst/>
          </a:prstGeom>
        </p:spPr>
      </p:pic>
      <p:sp>
        <p:nvSpPr>
          <p:cNvPr id="3" name="矩形 2"/>
          <p:cNvSpPr/>
          <p:nvPr/>
        </p:nvSpPr>
        <p:spPr>
          <a:xfrm>
            <a:off x="243468" y="1483262"/>
            <a:ext cx="2366846" cy="1200329"/>
          </a:xfrm>
          <a:prstGeom prst="rect">
            <a:avLst/>
          </a:prstGeom>
        </p:spPr>
        <p:txBody>
          <a:bodyPr wrap="square">
            <a:spAutoFit/>
          </a:bodyPr>
          <a:lstStyle/>
          <a:p>
            <a:r>
              <a:rPr lang="zh-CN" altLang="en-US" dirty="0" smtClean="0"/>
              <a:t>沈祖炎院士提出的累积损伤机制模型与声发射累积振铃计数具有一致规律。</a:t>
            </a:r>
            <a:endParaRPr lang="zh-CN" altLang="en-US" dirty="0"/>
          </a:p>
        </p:txBody>
      </p:sp>
      <p:sp>
        <p:nvSpPr>
          <p:cNvPr id="36" name="矩形 35"/>
          <p:cNvSpPr/>
          <p:nvPr/>
        </p:nvSpPr>
        <p:spPr>
          <a:xfrm>
            <a:off x="126728" y="4224572"/>
            <a:ext cx="2483586" cy="1200329"/>
          </a:xfrm>
          <a:prstGeom prst="rect">
            <a:avLst/>
          </a:prstGeom>
        </p:spPr>
        <p:txBody>
          <a:bodyPr wrap="square">
            <a:spAutoFit/>
          </a:bodyPr>
          <a:lstStyle/>
          <a:p>
            <a:pPr marL="180975">
              <a:spcBef>
                <a:spcPct val="50000"/>
              </a:spcBef>
              <a:buClr>
                <a:schemeClr val="tx1"/>
              </a:buClr>
            </a:pPr>
            <a:r>
              <a:rPr lang="zh-CN" altLang="en-US" sz="2400" b="1" dirty="0" smtClean="0">
                <a:solidFill>
                  <a:srgbClr val="FF0000"/>
                </a:solidFill>
                <a:ea typeface="宋体" charset="-122"/>
                <a:cs typeface="Arial" charset="0"/>
              </a:rPr>
              <a:t>声发射特征参数与微观机制结合</a:t>
            </a:r>
            <a:endParaRPr lang="en-US" altLang="zh-CN" sz="2400" b="1" dirty="0" smtClean="0">
              <a:solidFill>
                <a:srgbClr val="FF0000"/>
              </a:solidFill>
              <a:ea typeface="宋体" charset="-122"/>
              <a:cs typeface="Arial" charset="0"/>
            </a:endParaRPr>
          </a:p>
        </p:txBody>
      </p:sp>
    </p:spTree>
    <p:extLst>
      <p:ext uri="{BB962C8B-B14F-4D97-AF65-F5344CB8AC3E}">
        <p14:creationId xmlns:p14="http://schemas.microsoft.com/office/powerpoint/2010/main" val="4223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33</a:t>
            </a:fld>
            <a:endParaRPr lang="zh-CN" altLang="en-US" sz="1800" dirty="0">
              <a:solidFill>
                <a:schemeClr val="tx1"/>
              </a:solidFill>
              <a:ea typeface="宋体" pitchFamily="2" charset="-122"/>
            </a:endParaRPr>
          </a:p>
        </p:txBody>
      </p:sp>
      <p:sp>
        <p:nvSpPr>
          <p:cNvPr id="8" name="矩形 7"/>
          <p:cNvSpPr/>
          <p:nvPr/>
        </p:nvSpPr>
        <p:spPr>
          <a:xfrm>
            <a:off x="323528" y="693857"/>
            <a:ext cx="3528392"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可行性分析</a:t>
            </a:r>
            <a:r>
              <a:rPr lang="en-US" altLang="zh-CN" sz="2000" b="1" dirty="0" smtClean="0">
                <a:ea typeface="宋体" charset="-122"/>
                <a:cs typeface="Arial" charset="0"/>
              </a:rPr>
              <a:t>-</a:t>
            </a:r>
            <a:r>
              <a:rPr lang="zh-CN" altLang="en-US" sz="2000" b="1" dirty="0" smtClean="0">
                <a:ea typeface="宋体" charset="-122"/>
                <a:cs typeface="Arial" charset="0"/>
              </a:rPr>
              <a:t>试验方案</a:t>
            </a:r>
            <a:endParaRPr lang="en-US" altLang="zh-CN" sz="2000" b="1" dirty="0">
              <a:ea typeface="宋体" charset="-122"/>
              <a:cs typeface="Arial" charset="0"/>
            </a:endParaRPr>
          </a:p>
        </p:txBody>
      </p:sp>
      <p:cxnSp>
        <p:nvCxnSpPr>
          <p:cNvPr id="9" name="直接连接符 8"/>
          <p:cNvCxnSpPr/>
          <p:nvPr/>
        </p:nvCxnSpPr>
        <p:spPr>
          <a:xfrm>
            <a:off x="323528" y="1124744"/>
            <a:ext cx="1440160"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2"/>
          <p:cNvSpPr>
            <a:spLocks noChangeArrowheads="1"/>
          </p:cNvSpPr>
          <p:nvPr/>
        </p:nvSpPr>
        <p:spPr bwMode="auto">
          <a:xfrm>
            <a:off x="2610314" y="696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a:blip r:embed="rId2" cstate="print"/>
          <a:srcRect/>
          <a:stretch>
            <a:fillRect/>
          </a:stretch>
        </p:blipFill>
        <p:spPr bwMode="auto">
          <a:xfrm>
            <a:off x="4351982" y="1484784"/>
            <a:ext cx="4108450" cy="3536950"/>
          </a:xfrm>
          <a:prstGeom prst="rect">
            <a:avLst/>
          </a:prstGeom>
          <a:noFill/>
          <a:ln w="9525">
            <a:noFill/>
            <a:miter lim="800000"/>
            <a:headEnd/>
            <a:tailEnd/>
          </a:ln>
        </p:spPr>
      </p:pic>
      <p:sp>
        <p:nvSpPr>
          <p:cNvPr id="3" name="矩形 2"/>
          <p:cNvSpPr/>
          <p:nvPr/>
        </p:nvSpPr>
        <p:spPr>
          <a:xfrm>
            <a:off x="336306" y="2308810"/>
            <a:ext cx="4185761" cy="2031325"/>
          </a:xfrm>
          <a:prstGeom prst="rect">
            <a:avLst/>
          </a:prstGeom>
        </p:spPr>
        <p:txBody>
          <a:bodyPr wrap="none">
            <a:spAutoFit/>
          </a:bodyPr>
          <a:lstStyle/>
          <a:p>
            <a:r>
              <a:rPr lang="zh-CN" altLang="zh-CN" b="1" dirty="0">
                <a:latin typeface="Calibri" panose="020F0502020204030204" pitchFamily="34" charset="0"/>
                <a:ea typeface="宋体" panose="02010600030101010101" pitchFamily="2" charset="-122"/>
                <a:cs typeface="Times New Roman" panose="02020603050405020304" pitchFamily="18" charset="0"/>
              </a:rPr>
              <a:t>实验</a:t>
            </a:r>
            <a:r>
              <a:rPr lang="zh-CN" altLang="zh-CN" b="1" dirty="0" smtClean="0">
                <a:latin typeface="Calibri" panose="020F0502020204030204" pitchFamily="34" charset="0"/>
                <a:ea typeface="宋体" panose="02010600030101010101" pitchFamily="2" charset="-122"/>
                <a:cs typeface="Times New Roman" panose="02020603050405020304" pitchFamily="18" charset="0"/>
              </a:rPr>
              <a:t>装置</a:t>
            </a:r>
            <a:endParaRPr lang="en-US" altLang="zh-CN" b="1" dirty="0" smtClean="0">
              <a:latin typeface="Calibri" panose="020F0502020204030204" pitchFamily="34" charset="0"/>
              <a:ea typeface="宋体" panose="02010600030101010101" pitchFamily="2" charset="-122"/>
              <a:cs typeface="Times New Roman" panose="02020603050405020304" pitchFamily="18" charset="0"/>
            </a:endParaRPr>
          </a:p>
          <a:p>
            <a:r>
              <a:rPr lang="en-US" altLang="zh-CN" dirty="0">
                <a:latin typeface="宋体" panose="02010600030101010101" pitchFamily="2" charset="-122"/>
                <a:ea typeface="宋体" panose="02010600030101010101" pitchFamily="2" charset="-122"/>
              </a:rPr>
              <a:t>1. 20</a:t>
            </a:r>
            <a:r>
              <a:rPr lang="zh-CN" altLang="en-US" dirty="0">
                <a:latin typeface="宋体" panose="02010600030101010101" pitchFamily="2" charset="-122"/>
                <a:ea typeface="宋体" panose="02010600030101010101" pitchFamily="2" charset="-122"/>
              </a:rPr>
              <a:t>吨电液伺服作动器；（已有）</a:t>
            </a:r>
          </a:p>
          <a:p>
            <a:r>
              <a:rPr lang="en-US" altLang="zh-CN" dirty="0">
                <a:latin typeface="宋体" panose="02010600030101010101" pitchFamily="2" charset="-122"/>
                <a:ea typeface="宋体" panose="02010600030101010101" pitchFamily="2" charset="-122"/>
              </a:rPr>
              <a:t>2. 2.0mX2.5m</a:t>
            </a:r>
            <a:r>
              <a:rPr lang="zh-CN" altLang="en-US" dirty="0">
                <a:latin typeface="宋体" panose="02010600030101010101" pitchFamily="2" charset="-122"/>
                <a:ea typeface="宋体" panose="02010600030101010101" pitchFamily="2" charset="-122"/>
              </a:rPr>
              <a:t>自平衡反力架；（已有）</a:t>
            </a:r>
          </a:p>
          <a:p>
            <a:r>
              <a:rPr lang="en-US" altLang="zh-CN" dirty="0">
                <a:latin typeface="宋体" panose="02010600030101010101" pitchFamily="2" charset="-122"/>
                <a:ea typeface="宋体" panose="02010600030101010101" pitchFamily="2" charset="-122"/>
              </a:rPr>
              <a:t>3. </a:t>
            </a:r>
            <a:r>
              <a:rPr lang="zh-CN" altLang="en-US" dirty="0">
                <a:latin typeface="宋体" panose="02010600030101010101" pitchFamily="2" charset="-122"/>
                <a:ea typeface="宋体" panose="02010600030101010101" pitchFamily="2" charset="-122"/>
              </a:rPr>
              <a:t>平行连杆机构；（自行设计）</a:t>
            </a:r>
          </a:p>
          <a:p>
            <a:r>
              <a:rPr lang="en-US" altLang="zh-CN" dirty="0">
                <a:latin typeface="宋体" panose="02010600030101010101" pitchFamily="2" charset="-122"/>
                <a:ea typeface="宋体" panose="02010600030101010101" pitchFamily="2" charset="-122"/>
              </a:rPr>
              <a:t>4. </a:t>
            </a:r>
            <a:r>
              <a:rPr lang="zh-CN" altLang="en-US" dirty="0">
                <a:latin typeface="宋体" panose="02010600030101010101" pitchFamily="2" charset="-122"/>
                <a:ea typeface="宋体" panose="02010600030101010101" pitchFamily="2" charset="-122"/>
              </a:rPr>
              <a:t>面外约束装置；（自行设计）</a:t>
            </a:r>
          </a:p>
          <a:p>
            <a:r>
              <a:rPr lang="en-US" altLang="zh-CN" dirty="0">
                <a:latin typeface="宋体" panose="02010600030101010101" pitchFamily="2" charset="-122"/>
                <a:ea typeface="宋体" panose="02010600030101010101" pitchFamily="2" charset="-122"/>
              </a:rPr>
              <a:t>5. </a:t>
            </a:r>
            <a:r>
              <a:rPr lang="zh-CN" altLang="en-US" dirty="0">
                <a:latin typeface="宋体" panose="02010600030101010101" pitchFamily="2" charset="-122"/>
                <a:ea typeface="宋体" panose="02010600030101010101" pitchFamily="2" charset="-122"/>
              </a:rPr>
              <a:t>声发射采集仪；（已有）</a:t>
            </a:r>
          </a:p>
          <a:p>
            <a:endParaRPr lang="zh-CN" altLang="en-US" b="1" dirty="0"/>
          </a:p>
        </p:txBody>
      </p:sp>
      <p:sp>
        <p:nvSpPr>
          <p:cNvPr id="11" name="矩形 10"/>
          <p:cNvSpPr/>
          <p:nvPr/>
        </p:nvSpPr>
        <p:spPr>
          <a:xfrm>
            <a:off x="298259" y="1333479"/>
            <a:ext cx="2262158" cy="646331"/>
          </a:xfrm>
          <a:prstGeom prst="rect">
            <a:avLst/>
          </a:prstGeom>
        </p:spPr>
        <p:txBody>
          <a:bodyPr wrap="none">
            <a:spAutoFit/>
          </a:bodyPr>
          <a:lstStyle/>
          <a:p>
            <a:r>
              <a:rPr lang="zh-CN" altLang="zh-CN" b="1" dirty="0" smtClean="0">
                <a:latin typeface="Calibri" panose="020F0502020204030204" pitchFamily="34" charset="0"/>
                <a:ea typeface="宋体" panose="02010600030101010101" pitchFamily="2" charset="-122"/>
                <a:cs typeface="Times New Roman" panose="02020603050405020304" pitchFamily="18" charset="0"/>
              </a:rPr>
              <a:t>实验</a:t>
            </a:r>
            <a:r>
              <a:rPr lang="zh-CN" altLang="en-US" b="1" dirty="0" smtClean="0">
                <a:latin typeface="Calibri" panose="020F0502020204030204" pitchFamily="34" charset="0"/>
                <a:ea typeface="宋体" panose="02010600030101010101" pitchFamily="2" charset="-122"/>
                <a:cs typeface="Times New Roman" panose="02020603050405020304" pitchFamily="18" charset="0"/>
              </a:rPr>
              <a:t>地点</a:t>
            </a:r>
            <a:endParaRPr lang="en-US" altLang="zh-CN" b="1" dirty="0" smtClean="0">
              <a:latin typeface="Calibri" panose="020F0502020204030204" pitchFamily="34" charset="0"/>
              <a:ea typeface="宋体" panose="02010600030101010101" pitchFamily="2" charset="-122"/>
              <a:cs typeface="Times New Roman" panose="02020603050405020304" pitchFamily="18" charset="0"/>
            </a:endParaRPr>
          </a:p>
          <a:p>
            <a:r>
              <a:rPr lang="zh-CN" altLang="en-US" dirty="0" smtClean="0">
                <a:latin typeface="Calibri" panose="020F0502020204030204" pitchFamily="34" charset="0"/>
                <a:ea typeface="宋体" panose="02010600030101010101" pitchFamily="2" charset="-122"/>
                <a:cs typeface="Times New Roman" panose="02020603050405020304" pitchFamily="18" charset="0"/>
              </a:rPr>
              <a:t>工程结构抗火实验室</a:t>
            </a:r>
            <a:endParaRPr lang="zh-CN" altLang="en-US" dirty="0"/>
          </a:p>
        </p:txBody>
      </p:sp>
      <p:sp>
        <p:nvSpPr>
          <p:cNvPr id="5" name="椭圆 4"/>
          <p:cNvSpPr/>
          <p:nvPr/>
        </p:nvSpPr>
        <p:spPr>
          <a:xfrm>
            <a:off x="6152115" y="306896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368206" y="306896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152115" y="394564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368206" y="394564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48156" y="4375403"/>
            <a:ext cx="3663923" cy="923330"/>
          </a:xfrm>
          <a:prstGeom prst="rect">
            <a:avLst/>
          </a:prstGeom>
        </p:spPr>
        <p:txBody>
          <a:bodyPr wrap="square">
            <a:spAutoFit/>
          </a:bodyPr>
          <a:lstStyle/>
          <a:p>
            <a:r>
              <a:rPr lang="zh-CN" altLang="zh-CN" b="1" dirty="0" smtClean="0">
                <a:latin typeface="Calibri" panose="020F0502020204030204" pitchFamily="34" charset="0"/>
                <a:ea typeface="宋体" panose="02010600030101010101" pitchFamily="2" charset="-122"/>
                <a:cs typeface="Times New Roman" panose="02020603050405020304" pitchFamily="18" charset="0"/>
              </a:rPr>
              <a:t>实验</a:t>
            </a:r>
            <a:r>
              <a:rPr lang="zh-CN" altLang="en-US" b="1" dirty="0" smtClean="0">
                <a:latin typeface="Calibri" panose="020F0502020204030204" pitchFamily="34" charset="0"/>
                <a:ea typeface="宋体" panose="02010600030101010101" pitchFamily="2" charset="-122"/>
                <a:cs typeface="Times New Roman" panose="02020603050405020304" pitchFamily="18" charset="0"/>
              </a:rPr>
              <a:t>试件</a:t>
            </a:r>
            <a:endParaRPr lang="en-US" altLang="zh-CN" b="1" dirty="0" smtClean="0">
              <a:latin typeface="Calibri" panose="020F0502020204030204" pitchFamily="34" charset="0"/>
              <a:ea typeface="宋体" panose="02010600030101010101" pitchFamily="2" charset="-122"/>
              <a:cs typeface="Times New Roman" panose="02020603050405020304" pitchFamily="18" charset="0"/>
            </a:endParaRPr>
          </a:p>
          <a:p>
            <a:r>
              <a:rPr lang="zh-CN" altLang="en-US" dirty="0" smtClean="0">
                <a:latin typeface="Calibri" panose="020F0502020204030204" pitchFamily="34" charset="0"/>
                <a:ea typeface="宋体" panose="02010600030101010101" pitchFamily="2" charset="-122"/>
                <a:cs typeface="Times New Roman" panose="02020603050405020304" pitchFamily="18" charset="0"/>
              </a:rPr>
              <a:t>拟设计</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6</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至</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8</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个不同开孔参数的屈曲约束剪切钢板进行往复试验。</a:t>
            </a:r>
            <a:endParaRPr lang="en-US" altLang="zh-CN"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矩形 6"/>
          <p:cNvSpPr/>
          <p:nvPr/>
        </p:nvSpPr>
        <p:spPr>
          <a:xfrm>
            <a:off x="5237127" y="5054741"/>
            <a:ext cx="2262158" cy="369332"/>
          </a:xfrm>
          <a:prstGeom prst="rect">
            <a:avLst/>
          </a:prstGeom>
        </p:spPr>
        <p:txBody>
          <a:bodyPr wrap="none">
            <a:spAutoFit/>
          </a:bodyPr>
          <a:lstStyle/>
          <a:p>
            <a:r>
              <a:rPr lang="zh-CN" altLang="en-US" dirty="0" smtClean="0">
                <a:latin typeface="Calibri" panose="020F0502020204030204" pitchFamily="34" charset="0"/>
                <a:ea typeface="宋体" panose="02010600030101010101" pitchFamily="2" charset="-122"/>
                <a:cs typeface="Times New Roman" panose="02020603050405020304" pitchFamily="18" charset="0"/>
              </a:rPr>
              <a:t>试验加载装置示意图</a:t>
            </a:r>
            <a:endParaRPr lang="zh-CN" altLang="en-US" dirty="0"/>
          </a:p>
        </p:txBody>
      </p:sp>
      <p:cxnSp>
        <p:nvCxnSpPr>
          <p:cNvPr id="17" name="直接连接符 16"/>
          <p:cNvCxnSpPr/>
          <p:nvPr/>
        </p:nvCxnSpPr>
        <p:spPr>
          <a:xfrm>
            <a:off x="6440214" y="3717032"/>
            <a:ext cx="1084114" cy="981536"/>
          </a:xfrm>
          <a:prstGeom prst="line">
            <a:avLst/>
          </a:prstGeom>
        </p:spPr>
        <p:style>
          <a:lnRef idx="2">
            <a:schemeClr val="dk1"/>
          </a:lnRef>
          <a:fillRef idx="0">
            <a:schemeClr val="dk1"/>
          </a:fillRef>
          <a:effectRef idx="1">
            <a:schemeClr val="dk1"/>
          </a:effectRef>
          <a:fontRef idx="minor">
            <a:schemeClr val="tx1"/>
          </a:fontRef>
        </p:style>
      </p:cxnSp>
      <p:sp>
        <p:nvSpPr>
          <p:cNvPr id="18" name="文本框 17"/>
          <p:cNvSpPr txBox="1"/>
          <p:nvPr/>
        </p:nvSpPr>
        <p:spPr>
          <a:xfrm>
            <a:off x="7230675" y="4490819"/>
            <a:ext cx="1569660" cy="369332"/>
          </a:xfrm>
          <a:prstGeom prst="rect">
            <a:avLst/>
          </a:prstGeom>
          <a:noFill/>
        </p:spPr>
        <p:txBody>
          <a:bodyPr wrap="none" rtlCol="0">
            <a:spAutoFit/>
          </a:bodyPr>
          <a:lstStyle/>
          <a:p>
            <a:r>
              <a:rPr lang="zh-CN" altLang="en-US" b="1" dirty="0" smtClean="0"/>
              <a:t>面外约束装置</a:t>
            </a:r>
            <a:endParaRPr lang="zh-CN" altLang="en-US" b="1" dirty="0"/>
          </a:p>
        </p:txBody>
      </p:sp>
      <p:cxnSp>
        <p:nvCxnSpPr>
          <p:cNvPr id="19" name="直接连接符 18"/>
          <p:cNvCxnSpPr/>
          <p:nvPr/>
        </p:nvCxnSpPr>
        <p:spPr>
          <a:xfrm flipH="1">
            <a:off x="6148760" y="1333479"/>
            <a:ext cx="404440" cy="947398"/>
          </a:xfrm>
          <a:prstGeom prst="line">
            <a:avLst/>
          </a:prstGeom>
        </p:spPr>
        <p:style>
          <a:lnRef idx="2">
            <a:schemeClr val="dk1"/>
          </a:lnRef>
          <a:fillRef idx="0">
            <a:schemeClr val="dk1"/>
          </a:fillRef>
          <a:effectRef idx="1">
            <a:schemeClr val="dk1"/>
          </a:effectRef>
          <a:fontRef idx="minor">
            <a:schemeClr val="tx1"/>
          </a:fontRef>
        </p:style>
      </p:cxnSp>
      <p:sp>
        <p:nvSpPr>
          <p:cNvPr id="21" name="文本框 20"/>
          <p:cNvSpPr txBox="1"/>
          <p:nvPr/>
        </p:nvSpPr>
        <p:spPr>
          <a:xfrm>
            <a:off x="6440214" y="1107986"/>
            <a:ext cx="877163" cy="369332"/>
          </a:xfrm>
          <a:prstGeom prst="rect">
            <a:avLst/>
          </a:prstGeom>
          <a:noFill/>
        </p:spPr>
        <p:txBody>
          <a:bodyPr wrap="none" rtlCol="0">
            <a:spAutoFit/>
          </a:bodyPr>
          <a:lstStyle/>
          <a:p>
            <a:r>
              <a:rPr lang="zh-CN" altLang="en-US" b="1" dirty="0"/>
              <a:t>作动器</a:t>
            </a:r>
          </a:p>
        </p:txBody>
      </p:sp>
      <p:sp>
        <p:nvSpPr>
          <p:cNvPr id="22" name="文本框 21"/>
          <p:cNvSpPr txBox="1"/>
          <p:nvPr/>
        </p:nvSpPr>
        <p:spPr>
          <a:xfrm>
            <a:off x="7374958" y="3209200"/>
            <a:ext cx="1569660" cy="369332"/>
          </a:xfrm>
          <a:prstGeom prst="rect">
            <a:avLst/>
          </a:prstGeom>
          <a:noFill/>
        </p:spPr>
        <p:txBody>
          <a:bodyPr wrap="none" rtlCol="0">
            <a:spAutoFit/>
          </a:bodyPr>
          <a:lstStyle/>
          <a:p>
            <a:r>
              <a:rPr lang="zh-CN" altLang="en-US" b="1" dirty="0" smtClean="0"/>
              <a:t>平行连杆机构</a:t>
            </a:r>
            <a:endParaRPr lang="zh-CN" altLang="en-US" b="1" dirty="0"/>
          </a:p>
        </p:txBody>
      </p:sp>
      <p:cxnSp>
        <p:nvCxnSpPr>
          <p:cNvPr id="23" name="直接连接符 22"/>
          <p:cNvCxnSpPr/>
          <p:nvPr/>
        </p:nvCxnSpPr>
        <p:spPr>
          <a:xfrm flipH="1">
            <a:off x="6982660" y="3393866"/>
            <a:ext cx="509400" cy="40282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987950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61F44B7-D2C0-4B25-86F2-98975BA3EE30}" type="slidenum">
              <a:rPr lang="zh-CN" altLang="en-US" smtClean="0"/>
              <a:pPr>
                <a:defRPr/>
              </a:pPr>
              <a:t>34</a:t>
            </a:fld>
            <a:endParaRPr lang="zh-CN" altLang="en-US" sz="1800">
              <a:solidFill>
                <a:schemeClr val="tx1"/>
              </a:solidFill>
              <a:ea typeface="宋体" pitchFamily="2" charset="-122"/>
            </a:endParaRPr>
          </a:p>
        </p:txBody>
      </p:sp>
      <p:sp>
        <p:nvSpPr>
          <p:cNvPr id="4" name="TextBox 10"/>
          <p:cNvSpPr>
            <a:spLocks noChangeArrowheads="1"/>
          </p:cNvSpPr>
          <p:nvPr/>
        </p:nvSpPr>
        <p:spPr bwMode="auto">
          <a:xfrm>
            <a:off x="1187624" y="1700808"/>
            <a:ext cx="306034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课题背景</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a:t>
            </a:r>
            <a:r>
              <a:rPr lang="zh-CN" altLang="en-US" sz="2400" dirty="0">
                <a:solidFill>
                  <a:schemeClr val="bg1">
                    <a:lumMod val="75000"/>
                  </a:schemeClr>
                </a:solidFill>
              </a:rPr>
              <a:t>现状</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研究目的及创新点</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研究方案</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t>工作计划</a:t>
            </a:r>
            <a:endParaRPr lang="en-US" altLang="zh-CN" sz="2400" dirty="0" smtClean="0"/>
          </a:p>
        </p:txBody>
      </p:sp>
    </p:spTree>
    <p:extLst>
      <p:ext uri="{BB962C8B-B14F-4D97-AF65-F5344CB8AC3E}">
        <p14:creationId xmlns:p14="http://schemas.microsoft.com/office/powerpoint/2010/main" val="33747654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35</a:t>
            </a:fld>
            <a:endParaRPr lang="zh-CN" altLang="en-US" sz="1800" dirty="0">
              <a:solidFill>
                <a:schemeClr val="tx1"/>
              </a:solidFill>
              <a:ea typeface="宋体" pitchFamily="2" charset="-122"/>
            </a:endParaRPr>
          </a:p>
        </p:txBody>
      </p:sp>
      <p:graphicFrame>
        <p:nvGraphicFramePr>
          <p:cNvPr id="23" name="图示 22"/>
          <p:cNvGraphicFramePr/>
          <p:nvPr>
            <p:extLst>
              <p:ext uri="{D42A27DB-BD31-4B8C-83A1-F6EECF244321}">
                <p14:modId xmlns:p14="http://schemas.microsoft.com/office/powerpoint/2010/main" val="2836198247"/>
              </p:ext>
            </p:extLst>
          </p:nvPr>
        </p:nvGraphicFramePr>
        <p:xfrm>
          <a:off x="89756" y="3140968"/>
          <a:ext cx="8964488" cy="1152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矩形 23"/>
          <p:cNvSpPr/>
          <p:nvPr/>
        </p:nvSpPr>
        <p:spPr>
          <a:xfrm>
            <a:off x="395536" y="908720"/>
            <a:ext cx="3535842" cy="369332"/>
          </a:xfrm>
          <a:prstGeom prst="rect">
            <a:avLst/>
          </a:prstGeom>
          <a:ln>
            <a:solidFill>
              <a:schemeClr val="bg1"/>
            </a:solidFill>
          </a:ln>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文献阅读</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25" name="矩形 24"/>
          <p:cNvSpPr/>
          <p:nvPr/>
        </p:nvSpPr>
        <p:spPr>
          <a:xfrm>
            <a:off x="2304257" y="1412776"/>
            <a:ext cx="2627783" cy="369332"/>
          </a:xfrm>
          <a:prstGeom prst="rect">
            <a:avLst/>
          </a:prstGeom>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有限元参数分析</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26" name="矩形 25"/>
          <p:cNvSpPr/>
          <p:nvPr/>
        </p:nvSpPr>
        <p:spPr>
          <a:xfrm>
            <a:off x="3024337" y="5507940"/>
            <a:ext cx="2627783" cy="369332"/>
          </a:xfrm>
          <a:prstGeom prst="rect">
            <a:avLst/>
          </a:prstGeom>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声发射损伤模型</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27" name="矩形 26"/>
          <p:cNvSpPr/>
          <p:nvPr/>
        </p:nvSpPr>
        <p:spPr>
          <a:xfrm>
            <a:off x="3960441" y="1907540"/>
            <a:ext cx="2627783" cy="369332"/>
          </a:xfrm>
          <a:prstGeom prst="rect">
            <a:avLst/>
          </a:prstGeom>
          <a:ln>
            <a:solidFill>
              <a:schemeClr val="bg1"/>
            </a:solidFill>
          </a:ln>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试验执行及结果分析</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28" name="矩形 27"/>
          <p:cNvSpPr/>
          <p:nvPr/>
        </p:nvSpPr>
        <p:spPr>
          <a:xfrm>
            <a:off x="4680521" y="5075892"/>
            <a:ext cx="2627783" cy="369332"/>
          </a:xfrm>
          <a:prstGeom prst="rect">
            <a:avLst/>
          </a:prstGeom>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断裂因子和断裂预测</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29" name="矩形 28"/>
          <p:cNvSpPr/>
          <p:nvPr/>
        </p:nvSpPr>
        <p:spPr>
          <a:xfrm>
            <a:off x="5508104" y="2339588"/>
            <a:ext cx="2880319" cy="369332"/>
          </a:xfrm>
          <a:prstGeom prst="rect">
            <a:avLst/>
          </a:prstGeom>
          <a:ln>
            <a:solidFill>
              <a:schemeClr val="bg1"/>
            </a:solidFill>
          </a:ln>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解耦设计理论和方法</a:t>
            </a:r>
            <a:endParaRPr lang="en-US" altLang="zh-CN" b="1" dirty="0">
              <a:latin typeface="Times New Roman" panose="02020603050405020304" pitchFamily="18" charset="0"/>
              <a:ea typeface="宋体" charset="-122"/>
              <a:cs typeface="Times New Roman" panose="02020603050405020304" pitchFamily="18" charset="0"/>
            </a:endParaRPr>
          </a:p>
        </p:txBody>
      </p:sp>
      <p:cxnSp>
        <p:nvCxnSpPr>
          <p:cNvPr id="30" name="直接连接符 29"/>
          <p:cNvCxnSpPr/>
          <p:nvPr/>
        </p:nvCxnSpPr>
        <p:spPr>
          <a:xfrm flipV="1">
            <a:off x="611560" y="1340768"/>
            <a:ext cx="0" cy="19656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156176" y="4653136"/>
            <a:ext cx="2627783" cy="369332"/>
          </a:xfrm>
          <a:prstGeom prst="rect">
            <a:avLst/>
          </a:prstGeom>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学位论文整理</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32" name="矩形 31"/>
          <p:cNvSpPr/>
          <p:nvPr/>
        </p:nvSpPr>
        <p:spPr>
          <a:xfrm>
            <a:off x="1403648" y="5877272"/>
            <a:ext cx="2627783" cy="369332"/>
          </a:xfrm>
          <a:prstGeom prst="rect">
            <a:avLst/>
          </a:prstGeom>
          <a:ln>
            <a:solidFill>
              <a:schemeClr val="bg1"/>
            </a:solidFill>
          </a:ln>
        </p:spPr>
        <p:txBody>
          <a:bodyPr wrap="square">
            <a:spAutoFit/>
          </a:bodyPr>
          <a:lstStyle/>
          <a:p>
            <a:pPr marL="342900" indent="-342900">
              <a:spcBef>
                <a:spcPct val="50000"/>
              </a:spcBef>
              <a:buClr>
                <a:schemeClr val="tx1"/>
              </a:buClr>
              <a:buFont typeface="Wingdings" panose="05000000000000000000" pitchFamily="2" charset="2"/>
              <a:buChar char="l"/>
            </a:pPr>
            <a:r>
              <a:rPr lang="en-US" altLang="zh-CN" b="1" dirty="0" smtClean="0">
                <a:latin typeface="Times New Roman" panose="02020603050405020304" pitchFamily="18" charset="0"/>
                <a:ea typeface="宋体" charset="-122"/>
                <a:cs typeface="Times New Roman" panose="02020603050405020304" pitchFamily="18" charset="0"/>
              </a:rPr>
              <a:t>LYP225</a:t>
            </a:r>
            <a:r>
              <a:rPr lang="zh-CN" altLang="en-US" b="1" dirty="0" smtClean="0">
                <a:latin typeface="Times New Roman" panose="02020603050405020304" pitchFamily="18" charset="0"/>
                <a:ea typeface="宋体" charset="-122"/>
                <a:cs typeface="Times New Roman" panose="02020603050405020304" pitchFamily="18" charset="0"/>
              </a:rPr>
              <a:t>钢材性试验</a:t>
            </a:r>
            <a:endParaRPr lang="en-US" altLang="zh-CN" b="1" dirty="0">
              <a:latin typeface="Times New Roman" panose="02020603050405020304" pitchFamily="18" charset="0"/>
              <a:ea typeface="宋体" charset="-122"/>
              <a:cs typeface="Times New Roman" panose="02020603050405020304" pitchFamily="18" charset="0"/>
            </a:endParaRPr>
          </a:p>
        </p:txBody>
      </p:sp>
      <p:sp>
        <p:nvSpPr>
          <p:cNvPr id="33" name="矩形 32"/>
          <p:cNvSpPr/>
          <p:nvPr/>
        </p:nvSpPr>
        <p:spPr>
          <a:xfrm>
            <a:off x="6984777" y="2780928"/>
            <a:ext cx="2627783" cy="369332"/>
          </a:xfrm>
          <a:prstGeom prst="rect">
            <a:avLst/>
          </a:prstGeom>
        </p:spPr>
        <p:txBody>
          <a:bodyPr wrap="square">
            <a:spAutoFit/>
          </a:bodyPr>
          <a:lstStyle/>
          <a:p>
            <a:pPr marL="342900" indent="-342900">
              <a:spcBef>
                <a:spcPct val="50000"/>
              </a:spcBef>
              <a:buClr>
                <a:schemeClr val="tx1"/>
              </a:buClr>
              <a:buFont typeface="Wingdings" panose="05000000000000000000" pitchFamily="2" charset="2"/>
              <a:buChar char="l"/>
            </a:pPr>
            <a:r>
              <a:rPr lang="zh-CN" altLang="en-US" b="1" dirty="0" smtClean="0">
                <a:latin typeface="Times New Roman" panose="02020603050405020304" pitchFamily="18" charset="0"/>
                <a:ea typeface="宋体" charset="-122"/>
                <a:cs typeface="Times New Roman" panose="02020603050405020304" pitchFamily="18" charset="0"/>
              </a:rPr>
              <a:t>论文修改与答辩</a:t>
            </a:r>
            <a:endParaRPr lang="en-US" altLang="zh-CN" b="1" dirty="0">
              <a:latin typeface="Times New Roman" panose="02020603050405020304" pitchFamily="18" charset="0"/>
              <a:ea typeface="宋体" charset="-122"/>
              <a:cs typeface="Times New Roman" panose="02020603050405020304" pitchFamily="18" charset="0"/>
            </a:endParaRPr>
          </a:p>
        </p:txBody>
      </p:sp>
      <p:cxnSp>
        <p:nvCxnSpPr>
          <p:cNvPr id="34" name="直接连接符 33"/>
          <p:cNvCxnSpPr/>
          <p:nvPr/>
        </p:nvCxnSpPr>
        <p:spPr>
          <a:xfrm flipV="1">
            <a:off x="6327600" y="4094589"/>
            <a:ext cx="0" cy="621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860032" y="4097101"/>
            <a:ext cx="0" cy="9880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3203848" y="4097102"/>
            <a:ext cx="0" cy="14108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547664" y="4106394"/>
            <a:ext cx="0" cy="17708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483768" y="1782108"/>
            <a:ext cx="0" cy="15242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4139952" y="2276872"/>
            <a:ext cx="0" cy="10081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5652120" y="2708920"/>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7164288" y="3150260"/>
            <a:ext cx="0" cy="1347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79712" y="2996952"/>
            <a:ext cx="0" cy="151216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971600" y="2627620"/>
            <a:ext cx="1342049" cy="369332"/>
          </a:xfrm>
          <a:prstGeom prst="rect">
            <a:avLst/>
          </a:prstGeom>
        </p:spPr>
        <p:txBody>
          <a:bodyPr wrap="square">
            <a:spAutoFit/>
          </a:bodyPr>
          <a:lstStyle/>
          <a:p>
            <a:pPr>
              <a:spcBef>
                <a:spcPct val="50000"/>
              </a:spcBef>
              <a:buClr>
                <a:schemeClr val="tx1"/>
              </a:buClr>
            </a:pPr>
            <a:r>
              <a:rPr lang="zh-CN" altLang="en-US" b="1" dirty="0" smtClean="0">
                <a:solidFill>
                  <a:srgbClr val="FF0000"/>
                </a:solidFill>
                <a:latin typeface="Times New Roman" panose="02020603050405020304" pitchFamily="18" charset="0"/>
                <a:ea typeface="宋体" charset="-122"/>
                <a:cs typeface="Times New Roman" panose="02020603050405020304" pitchFamily="18" charset="0"/>
              </a:rPr>
              <a:t>已完成工作</a:t>
            </a:r>
            <a:endParaRPr lang="en-US" altLang="zh-CN" b="1" dirty="0">
              <a:solidFill>
                <a:srgbClr val="FF0000"/>
              </a:solidFill>
              <a:latin typeface="Times New Roman" panose="02020603050405020304" pitchFamily="18" charset="0"/>
              <a:ea typeface="宋体" charset="-122"/>
              <a:cs typeface="Times New Roman" panose="02020603050405020304" pitchFamily="18" charset="0"/>
            </a:endParaRPr>
          </a:p>
        </p:txBody>
      </p:sp>
    </p:spTree>
    <p:extLst>
      <p:ext uri="{BB962C8B-B14F-4D97-AF65-F5344CB8AC3E}">
        <p14:creationId xmlns:p14="http://schemas.microsoft.com/office/powerpoint/2010/main" val="12906155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700" y="0"/>
            <a:ext cx="36703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4"/>
          <p:cNvSpPr>
            <a:spLocks noChangeArrowheads="1"/>
          </p:cNvSpPr>
          <p:nvPr/>
        </p:nvSpPr>
        <p:spPr bwMode="auto">
          <a:xfrm>
            <a:off x="503238" y="2276475"/>
            <a:ext cx="65897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800" b="1" dirty="0">
                <a:solidFill>
                  <a:srgbClr val="231815"/>
                </a:solidFill>
                <a:latin typeface="Times New Roman" pitchFamily="18" charset="0"/>
                <a:cs typeface="Times New Roman" pitchFamily="18" charset="0"/>
              </a:rPr>
              <a:t>欢迎</a:t>
            </a:r>
            <a:r>
              <a:rPr lang="zh-CN" altLang="en-US" sz="2800" b="1" dirty="0" smtClean="0">
                <a:solidFill>
                  <a:srgbClr val="231815"/>
                </a:solidFill>
                <a:latin typeface="Times New Roman" pitchFamily="18" charset="0"/>
                <a:cs typeface="Times New Roman" pitchFamily="18" charset="0"/>
              </a:rPr>
              <a:t>批评</a:t>
            </a:r>
            <a:r>
              <a:rPr lang="zh-CN" altLang="en-US" sz="2800" b="1" dirty="0">
                <a:solidFill>
                  <a:srgbClr val="231815"/>
                </a:solidFill>
                <a:latin typeface="Times New Roman" pitchFamily="18" charset="0"/>
                <a:cs typeface="Times New Roman" pitchFamily="18" charset="0"/>
              </a:rPr>
              <a:t>指正！</a:t>
            </a:r>
            <a:endParaRPr lang="zh-CN" altLang="en-US" sz="1800" dirty="0">
              <a:latin typeface="Times New Roman" pitchFamily="18" charset="0"/>
              <a:cs typeface="Times New Roman" pitchFamily="18" charset="0"/>
            </a:endParaRPr>
          </a:p>
        </p:txBody>
      </p:sp>
      <p:sp>
        <p:nvSpPr>
          <p:cNvPr id="34822" name="直接连接符 7"/>
          <p:cNvSpPr>
            <a:spLocks noChangeShapeType="1"/>
          </p:cNvSpPr>
          <p:nvPr/>
        </p:nvSpPr>
        <p:spPr bwMode="auto">
          <a:xfrm>
            <a:off x="503238" y="3406775"/>
            <a:ext cx="4681537" cy="0"/>
          </a:xfrm>
          <a:prstGeom prst="line">
            <a:avLst/>
          </a:prstGeom>
          <a:noFill/>
          <a:ln w="9525">
            <a:solidFill>
              <a:srgbClr val="2318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3" name="直接连接符 10"/>
          <p:cNvSpPr>
            <a:spLocks noChangeShapeType="1"/>
          </p:cNvSpPr>
          <p:nvPr/>
        </p:nvSpPr>
        <p:spPr bwMode="auto">
          <a:xfrm>
            <a:off x="503238" y="2541588"/>
            <a:ext cx="4681537" cy="1587"/>
          </a:xfrm>
          <a:prstGeom prst="line">
            <a:avLst/>
          </a:prstGeom>
          <a:noFill/>
          <a:ln w="9525">
            <a:solidFill>
              <a:srgbClr val="2318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Box 1"/>
          <p:cNvSpPr txBox="1"/>
          <p:nvPr/>
        </p:nvSpPr>
        <p:spPr>
          <a:xfrm>
            <a:off x="3059832" y="3648075"/>
            <a:ext cx="3024336" cy="523220"/>
          </a:xfrm>
          <a:prstGeom prst="rect">
            <a:avLst/>
          </a:prstGeom>
          <a:noFill/>
        </p:spPr>
        <p:txBody>
          <a:bodyPr wrap="square" rtlCol="0">
            <a:spAutoFit/>
          </a:bodyPr>
          <a:lstStyle/>
          <a:p>
            <a:r>
              <a:rPr lang="zh-CN" altLang="en-US" sz="2800" dirty="0" smtClean="0"/>
              <a:t>谢谢！</a:t>
            </a:r>
            <a:endParaRPr lang="zh-CN" altLang="en-US" sz="2800" dirty="0"/>
          </a:p>
        </p:txBody>
      </p:sp>
      <p:sp>
        <p:nvSpPr>
          <p:cNvPr id="4" name="灯片编号占位符 3"/>
          <p:cNvSpPr>
            <a:spLocks noGrp="1"/>
          </p:cNvSpPr>
          <p:nvPr>
            <p:ph type="sldNum" sz="quarter" idx="12"/>
          </p:nvPr>
        </p:nvSpPr>
        <p:spPr/>
        <p:txBody>
          <a:bodyPr/>
          <a:lstStyle/>
          <a:p>
            <a:pPr>
              <a:defRPr/>
            </a:pPr>
            <a:fld id="{328E4ED4-E075-4158-89E0-B700C6AF4232}" type="slidenum">
              <a:rPr lang="zh-CN" altLang="en-US" smtClean="0"/>
              <a:pPr>
                <a:defRPr/>
              </a:pPr>
              <a:t>36</a:t>
            </a:fld>
            <a:endParaRPr lang="zh-CN" altLang="en-US" sz="1800" dirty="0">
              <a:solidFill>
                <a:schemeClr val="tx1"/>
              </a:solidFill>
              <a:ea typeface="宋体" pitchFamily="2"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4</a:t>
            </a:fld>
            <a:endParaRPr lang="zh-CN" altLang="en-US" sz="1800" dirty="0">
              <a:solidFill>
                <a:schemeClr val="tx1"/>
              </a:solidFill>
              <a:ea typeface="宋体" pitchFamily="2" charset="-122"/>
            </a:endParaRPr>
          </a:p>
        </p:txBody>
      </p:sp>
      <p:sp>
        <p:nvSpPr>
          <p:cNvPr id="3" name="文本框 2"/>
          <p:cNvSpPr txBox="1"/>
          <p:nvPr/>
        </p:nvSpPr>
        <p:spPr>
          <a:xfrm>
            <a:off x="395536" y="1052736"/>
            <a:ext cx="4397358" cy="2031325"/>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传统抗震方式：通过结构自身强度硬抗</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smtClean="0"/>
              <a:t>消能构件减震：吸收地震输入结构能量</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smtClean="0"/>
              <a:t>金属消能构件：利用金属塑性变形耗能</a:t>
            </a:r>
            <a:endParaRPr lang="zh-CN" altLang="en-US" dirty="0"/>
          </a:p>
        </p:txBody>
      </p:sp>
      <p:sp>
        <p:nvSpPr>
          <p:cNvPr id="4" name="下箭头 3"/>
          <p:cNvSpPr/>
          <p:nvPr/>
        </p:nvSpPr>
        <p:spPr>
          <a:xfrm>
            <a:off x="2450199" y="1436876"/>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a:off x="2450199" y="2262394"/>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720" t="8519" r="2750" b="5978"/>
          <a:stretch>
            <a:fillRect/>
          </a:stretch>
        </p:blipFill>
        <p:spPr bwMode="auto">
          <a:xfrm>
            <a:off x="410816" y="4140333"/>
            <a:ext cx="2688698" cy="108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6729" t="11466" r="97" b="14005"/>
          <a:stretch/>
        </p:blipFill>
        <p:spPr>
          <a:xfrm flipH="1">
            <a:off x="3347864" y="3717032"/>
            <a:ext cx="2160240" cy="1872208"/>
          </a:xfrm>
          <a:prstGeom prst="rect">
            <a:avLst/>
          </a:prstGeom>
        </p:spPr>
      </p:pic>
      <p:sp>
        <p:nvSpPr>
          <p:cNvPr id="13" name="文本框 12"/>
          <p:cNvSpPr txBox="1"/>
          <p:nvPr/>
        </p:nvSpPr>
        <p:spPr>
          <a:xfrm>
            <a:off x="1085751" y="5651956"/>
            <a:ext cx="1338828" cy="369332"/>
          </a:xfrm>
          <a:prstGeom prst="rect">
            <a:avLst/>
          </a:prstGeom>
          <a:noFill/>
        </p:spPr>
        <p:txBody>
          <a:bodyPr wrap="none" rtlCol="0">
            <a:spAutoFit/>
          </a:bodyPr>
          <a:lstStyle/>
          <a:p>
            <a:r>
              <a:rPr lang="zh-CN" altLang="en-US" dirty="0" smtClean="0"/>
              <a:t>防屈曲支撑</a:t>
            </a:r>
            <a:endParaRPr lang="zh-CN" altLang="en-US" dirty="0"/>
          </a:p>
        </p:txBody>
      </p:sp>
      <p:sp>
        <p:nvSpPr>
          <p:cNvPr id="14" name="文本框 13"/>
          <p:cNvSpPr txBox="1"/>
          <p:nvPr/>
        </p:nvSpPr>
        <p:spPr>
          <a:xfrm>
            <a:off x="3643154" y="5653444"/>
            <a:ext cx="1569660" cy="369332"/>
          </a:xfrm>
          <a:prstGeom prst="rect">
            <a:avLst/>
          </a:prstGeom>
          <a:noFill/>
        </p:spPr>
        <p:txBody>
          <a:bodyPr wrap="none" rtlCol="0">
            <a:spAutoFit/>
          </a:bodyPr>
          <a:lstStyle/>
          <a:p>
            <a:r>
              <a:rPr lang="zh-CN" altLang="en-US" dirty="0" smtClean="0"/>
              <a:t>防屈曲钢板墙</a:t>
            </a:r>
            <a:endParaRPr lang="zh-CN" altLang="en-US" dirty="0"/>
          </a:p>
        </p:txBody>
      </p:sp>
      <p:sp>
        <p:nvSpPr>
          <p:cNvPr id="15" name="文本框 14"/>
          <p:cNvSpPr txBox="1"/>
          <p:nvPr/>
        </p:nvSpPr>
        <p:spPr>
          <a:xfrm>
            <a:off x="6488340" y="5651956"/>
            <a:ext cx="1107996" cy="369332"/>
          </a:xfrm>
          <a:prstGeom prst="rect">
            <a:avLst/>
          </a:prstGeom>
          <a:noFill/>
        </p:spPr>
        <p:txBody>
          <a:bodyPr wrap="none" rtlCol="0">
            <a:spAutoFit/>
          </a:bodyPr>
          <a:lstStyle/>
          <a:p>
            <a:r>
              <a:rPr lang="zh-CN" altLang="en-US" dirty="0" smtClean="0"/>
              <a:t>剪切钢板</a:t>
            </a:r>
            <a:endParaRPr lang="zh-CN" altLang="en-US" dirty="0"/>
          </a:p>
        </p:txBody>
      </p:sp>
      <p:pic>
        <p:nvPicPr>
          <p:cNvPr id="6" name="图片 5"/>
          <p:cNvPicPr>
            <a:picLocks noChangeAspect="1"/>
          </p:cNvPicPr>
          <p:nvPr/>
        </p:nvPicPr>
        <p:blipFill rotWithShape="1">
          <a:blip r:embed="rId4"/>
          <a:srcRect l="4960" b="1198"/>
          <a:stretch/>
        </p:blipFill>
        <p:spPr>
          <a:xfrm>
            <a:off x="6056579" y="3820942"/>
            <a:ext cx="1971518" cy="1728192"/>
          </a:xfrm>
          <a:prstGeom prst="rect">
            <a:avLst/>
          </a:prstGeom>
        </p:spPr>
      </p:pic>
    </p:spTree>
    <p:extLst>
      <p:ext uri="{BB962C8B-B14F-4D97-AF65-F5344CB8AC3E}">
        <p14:creationId xmlns:p14="http://schemas.microsoft.com/office/powerpoint/2010/main" val="30362207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61F44B7-D2C0-4B25-86F2-98975BA3EE30}" type="slidenum">
              <a:rPr lang="zh-CN" altLang="en-US" smtClean="0"/>
              <a:pPr>
                <a:defRPr/>
              </a:pPr>
              <a:t>5</a:t>
            </a:fld>
            <a:endParaRPr lang="zh-CN" altLang="en-US" sz="1800">
              <a:solidFill>
                <a:schemeClr val="tx1"/>
              </a:solidFill>
              <a:ea typeface="宋体" pitchFamily="2" charset="-122"/>
            </a:endParaRPr>
          </a:p>
        </p:txBody>
      </p:sp>
      <p:sp>
        <p:nvSpPr>
          <p:cNvPr id="4" name="TextBox 10"/>
          <p:cNvSpPr>
            <a:spLocks noChangeArrowheads="1"/>
          </p:cNvSpPr>
          <p:nvPr/>
        </p:nvSpPr>
        <p:spPr bwMode="auto">
          <a:xfrm>
            <a:off x="1187624" y="1680448"/>
            <a:ext cx="306034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课题背景</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tx1">
                    <a:lumMod val="75000"/>
                    <a:lumOff val="25000"/>
                  </a:schemeClr>
                </a:solidFill>
              </a:rPr>
              <a:t>研究</a:t>
            </a:r>
            <a:r>
              <a:rPr lang="zh-CN" altLang="en-US" sz="2400" dirty="0">
                <a:solidFill>
                  <a:schemeClr val="tx1">
                    <a:lumMod val="75000"/>
                    <a:lumOff val="25000"/>
                  </a:schemeClr>
                </a:solidFill>
              </a:rPr>
              <a:t>现状</a:t>
            </a:r>
            <a:endParaRPr lang="en-US" altLang="zh-CN" sz="2400" dirty="0" smtClean="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研究目的及创新点</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研究方案</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工作计划</a:t>
            </a:r>
            <a:endParaRPr lang="en-US" altLang="zh-CN" sz="2400" dirty="0" smtClean="0">
              <a:solidFill>
                <a:schemeClr val="bg1">
                  <a:lumMod val="75000"/>
                </a:schemeClr>
              </a:solidFill>
            </a:endParaRPr>
          </a:p>
        </p:txBody>
      </p:sp>
      <p:sp>
        <p:nvSpPr>
          <p:cNvPr id="5" name="矩形 4"/>
          <p:cNvSpPr/>
          <p:nvPr/>
        </p:nvSpPr>
        <p:spPr>
          <a:xfrm>
            <a:off x="4130622" y="1484784"/>
            <a:ext cx="4572000" cy="1785104"/>
          </a:xfrm>
          <a:prstGeom prst="rect">
            <a:avLst/>
          </a:prstGeom>
        </p:spPr>
        <p:txBody>
          <a:bodyPr>
            <a:spAutoFit/>
          </a:bodyPr>
          <a:lstStyle/>
          <a:p>
            <a:pPr marL="342900" indent="-161925">
              <a:spcBef>
                <a:spcPct val="50000"/>
              </a:spcBef>
              <a:buClr>
                <a:schemeClr val="tx1"/>
              </a:buClr>
              <a:buFont typeface="Arial" panose="020B0604020202020204" pitchFamily="34" charset="0"/>
              <a:buChar char="•"/>
            </a:pPr>
            <a:r>
              <a:rPr lang="zh-CN" altLang="en-US" sz="2000" b="1" dirty="0" smtClean="0">
                <a:ea typeface="宋体" charset="-122"/>
                <a:cs typeface="Arial" charset="0"/>
              </a:rPr>
              <a:t>软钢阻尼器</a:t>
            </a:r>
            <a:endParaRPr lang="en-US" altLang="zh-CN" sz="2000" b="1" dirty="0" smtClean="0">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剪切</a:t>
            </a:r>
            <a:r>
              <a:rPr lang="zh-CN" altLang="en-US" sz="2000" b="1" dirty="0" smtClean="0">
                <a:solidFill>
                  <a:schemeClr val="bg1">
                    <a:lumMod val="75000"/>
                  </a:schemeClr>
                </a:solidFill>
                <a:ea typeface="宋体" charset="-122"/>
                <a:cs typeface="Arial" charset="0"/>
              </a:rPr>
              <a:t>钢板</a:t>
            </a:r>
            <a:endParaRPr lang="en-US" altLang="zh-CN" sz="2000" b="1" dirty="0" smtClean="0">
              <a:solidFill>
                <a:schemeClr val="bg1">
                  <a:lumMod val="75000"/>
                </a:schemeClr>
              </a:solidFill>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声发射检测技术</a:t>
            </a:r>
            <a:endParaRPr lang="en-US" altLang="zh-CN" sz="2000" b="1" dirty="0" smtClean="0">
              <a:solidFill>
                <a:schemeClr val="bg1">
                  <a:lumMod val="75000"/>
                </a:schemeClr>
              </a:solidFill>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微观机制模型</a:t>
            </a:r>
            <a:endParaRPr lang="en-US" altLang="zh-CN" sz="2000" b="1" dirty="0">
              <a:solidFill>
                <a:schemeClr val="bg1">
                  <a:lumMod val="75000"/>
                </a:schemeClr>
              </a:solidFill>
              <a:ea typeface="宋体" charset="-122"/>
              <a:cs typeface="Arial" charset="0"/>
            </a:endParaRPr>
          </a:p>
        </p:txBody>
      </p:sp>
      <p:cxnSp>
        <p:nvCxnSpPr>
          <p:cNvPr id="6" name="直接连接符 5"/>
          <p:cNvCxnSpPr/>
          <p:nvPr/>
        </p:nvCxnSpPr>
        <p:spPr>
          <a:xfrm flipV="1">
            <a:off x="2906486" y="2587808"/>
            <a:ext cx="129614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355976" y="1556792"/>
            <a:ext cx="0"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744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6</a:t>
            </a:fld>
            <a:endParaRPr lang="zh-CN" altLang="en-US" sz="1800" dirty="0">
              <a:solidFill>
                <a:schemeClr val="tx1"/>
              </a:solidFill>
              <a:ea typeface="宋体" pitchFamily="2" charset="-122"/>
            </a:endParaRPr>
          </a:p>
        </p:txBody>
      </p:sp>
      <p:sp>
        <p:nvSpPr>
          <p:cNvPr id="3" name="矩形 2"/>
          <p:cNvSpPr/>
          <p:nvPr/>
        </p:nvSpPr>
        <p:spPr>
          <a:xfrm>
            <a:off x="323528" y="693857"/>
            <a:ext cx="3312368"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软钢阻尼器的发展与应用</a:t>
            </a:r>
            <a:endParaRPr lang="en-US" altLang="zh-CN" sz="2000" b="1" dirty="0">
              <a:ea typeface="宋体" charset="-122"/>
              <a:cs typeface="Arial" charset="0"/>
            </a:endParaRPr>
          </a:p>
        </p:txBody>
      </p:sp>
      <p:cxnSp>
        <p:nvCxnSpPr>
          <p:cNvPr id="4" name="直接连接符 3"/>
          <p:cNvCxnSpPr/>
          <p:nvPr/>
        </p:nvCxnSpPr>
        <p:spPr>
          <a:xfrm flipV="1">
            <a:off x="323528" y="1124744"/>
            <a:ext cx="3024336" cy="8712"/>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 name="表格 4"/>
          <p:cNvGraphicFramePr>
            <a:graphicFrameLocks noGrp="1"/>
          </p:cNvGraphicFramePr>
          <p:nvPr>
            <p:extLst>
              <p:ext uri="{D42A27DB-BD31-4B8C-83A1-F6EECF244321}">
                <p14:modId xmlns:p14="http://schemas.microsoft.com/office/powerpoint/2010/main" val="1110975579"/>
              </p:ext>
            </p:extLst>
          </p:nvPr>
        </p:nvGraphicFramePr>
        <p:xfrm>
          <a:off x="323528" y="3500375"/>
          <a:ext cx="4327339" cy="2663725"/>
        </p:xfrm>
        <a:graphic>
          <a:graphicData uri="http://schemas.openxmlformats.org/drawingml/2006/table">
            <a:tbl>
              <a:tblPr firstRow="1" firstCol="1" bandRow="1">
                <a:tableStyleId>{21E4AEA4-8DFA-4A89-87EB-49C32662AFE0}</a:tableStyleId>
              </a:tblPr>
              <a:tblGrid>
                <a:gridCol w="576064"/>
                <a:gridCol w="1375011"/>
                <a:gridCol w="1154784"/>
                <a:gridCol w="1221480"/>
              </a:tblGrid>
              <a:tr h="492205">
                <a:tc>
                  <a:txBody>
                    <a:bodyPr/>
                    <a:lstStyle/>
                    <a:p>
                      <a:pPr algn="ctr">
                        <a:spcAft>
                          <a:spcPts val="0"/>
                        </a:spcAft>
                      </a:pPr>
                      <a:r>
                        <a:rPr lang="zh-CN" altLang="en-US" sz="1200" kern="100" dirty="0" smtClean="0">
                          <a:effectLst/>
                          <a:latin typeface="Times New Roman" pitchFamily="18" charset="0"/>
                          <a:cs typeface="Times New Roman" pitchFamily="18" charset="0"/>
                        </a:rPr>
                        <a:t>序号</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effectLst/>
                          <a:latin typeface="Times New Roman" pitchFamily="18" charset="0"/>
                          <a:cs typeface="Times New Roman" pitchFamily="18" charset="0"/>
                        </a:rPr>
                        <a:t>建筑名称</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effectLst/>
                          <a:latin typeface="Times New Roman" pitchFamily="18" charset="0"/>
                          <a:cs typeface="Times New Roman" pitchFamily="18" charset="0"/>
                        </a:rPr>
                        <a:t>建筑地点</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effectLst/>
                          <a:latin typeface="Times New Roman" pitchFamily="18" charset="0"/>
                          <a:cs typeface="Times New Roman" pitchFamily="18" charset="0"/>
                        </a:rPr>
                        <a:t>消能构件</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r>
              <a:tr h="288000">
                <a:tc>
                  <a:txBody>
                    <a:bodyPr/>
                    <a:lstStyle/>
                    <a:p>
                      <a:pPr algn="ctr">
                        <a:spcAft>
                          <a:spcPts val="0"/>
                        </a:spcAft>
                      </a:pPr>
                      <a:r>
                        <a:rPr lang="en-US" altLang="zh-CN" sz="1200" kern="100" dirty="0" smtClean="0">
                          <a:effectLst/>
                          <a:latin typeface="Times New Roman" pitchFamily="18" charset="0"/>
                          <a:cs typeface="Times New Roman" pitchFamily="18" charset="0"/>
                        </a:rPr>
                        <a:t>1</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effectLst/>
                          <a:latin typeface="Times New Roman" pitchFamily="18" charset="0"/>
                          <a:ea typeface="黑体" pitchFamily="2" charset="-122"/>
                          <a:cs typeface="Times New Roman" pitchFamily="18" charset="0"/>
                        </a:rPr>
                        <a:t>华莱士班尼特联合大楼</a:t>
                      </a:r>
                      <a:endParaRPr lang="zh-CN" altLang="zh-CN" sz="1200" b="0" kern="100" dirty="0" smtClean="0">
                        <a:solidFill>
                          <a:schemeClr val="tx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b="0" kern="100" dirty="0" smtClean="0">
                          <a:solidFill>
                            <a:schemeClr val="tx1"/>
                          </a:solidFill>
                          <a:effectLst/>
                          <a:latin typeface="Times New Roman" pitchFamily="18" charset="0"/>
                          <a:ea typeface="黑体" pitchFamily="2" charset="-122"/>
                          <a:cs typeface="Times New Roman" pitchFamily="18" charset="0"/>
                        </a:rPr>
                        <a:t>美国盐湖城</a:t>
                      </a:r>
                      <a:endParaRPr lang="zh-CN"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effectLst/>
                          <a:latin typeface="Times New Roman" pitchFamily="18" charset="0"/>
                          <a:ea typeface="黑体" pitchFamily="2" charset="-122"/>
                          <a:cs typeface="Times New Roman" pitchFamily="18" charset="0"/>
                        </a:rPr>
                        <a:t>防屈曲支撑</a:t>
                      </a:r>
                      <a:endParaRPr lang="zh-CN"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r>
              <a:tr h="288000">
                <a:tc>
                  <a:txBody>
                    <a:bodyPr/>
                    <a:lstStyle/>
                    <a:p>
                      <a:pPr algn="ctr">
                        <a:spcAft>
                          <a:spcPts val="0"/>
                        </a:spcAft>
                      </a:pPr>
                      <a:r>
                        <a:rPr lang="en-US" altLang="zh-CN" sz="1200" kern="100" dirty="0" smtClean="0">
                          <a:effectLst/>
                          <a:latin typeface="Times New Roman" pitchFamily="18" charset="0"/>
                          <a:cs typeface="Times New Roman" pitchFamily="18" charset="0"/>
                        </a:rPr>
                        <a:t>2</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00" cap="none" spc="0" normalizeH="0" baseline="0" noProof="0" dirty="0" smtClean="0">
                          <a:ln>
                            <a:noFill/>
                          </a:ln>
                          <a:solidFill>
                            <a:srgbClr val="000000"/>
                          </a:solidFill>
                          <a:effectLst/>
                          <a:uLnTx/>
                          <a:uFillTx/>
                          <a:latin typeface="Times New Roman" pitchFamily="18" charset="0"/>
                          <a:ea typeface="黑体" pitchFamily="2" charset="-122"/>
                          <a:cs typeface="Times New Roman" pitchFamily="18" charset="0"/>
                        </a:rPr>
                        <a:t>世博会主题馆</a:t>
                      </a:r>
                      <a:endParaRPr kumimoji="0" lang="zh-CN" altLang="zh-CN" sz="1200" b="0" i="0" u="none" strike="noStrike" kern="100" cap="none" spc="0" normalizeH="0" baseline="0" noProof="0" dirty="0" smtClean="0">
                        <a:ln>
                          <a:noFill/>
                        </a:ln>
                        <a:solidFill>
                          <a:srgbClr val="000000"/>
                        </a:solidFill>
                        <a:effectLst/>
                        <a:uLnTx/>
                        <a:uFillTx/>
                        <a:latin typeface="Times New Roman" pitchFamily="18" charset="0"/>
                        <a:ea typeface="黑体" pitchFamily="2" charset="-122"/>
                        <a:cs typeface="Times New Roman" pitchFamily="18" charset="0"/>
                      </a:endParaRPr>
                    </a:p>
                  </a:txBody>
                  <a:tcPr marL="68580" marR="68580" marT="0" marB="0" anchor="ctr"/>
                </a:tc>
                <a:tc>
                  <a:txBody>
                    <a:bodyPr/>
                    <a:lstStyle/>
                    <a:p>
                      <a:pPr marL="0" algn="ctr" defTabSz="914400" rtl="0" eaLnBrk="1" latinLnBrk="0" hangingPunct="1">
                        <a:spcAft>
                          <a:spcPts val="0"/>
                        </a:spcAft>
                      </a:pPr>
                      <a:r>
                        <a:rPr lang="zh-CN" altLang="en-US" sz="1200" b="0" kern="100" dirty="0" smtClean="0">
                          <a:solidFill>
                            <a:schemeClr val="tx1"/>
                          </a:solidFill>
                          <a:effectLst/>
                          <a:latin typeface="Times New Roman" pitchFamily="18" charset="0"/>
                          <a:ea typeface="黑体" pitchFamily="2" charset="-122"/>
                          <a:cs typeface="Times New Roman" pitchFamily="18" charset="0"/>
                        </a:rPr>
                        <a:t>中国上海</a:t>
                      </a:r>
                      <a:endParaRPr lang="zh-CN" altLang="en-US"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r>
                        <a:rPr lang="zh-CN" altLang="en-US" sz="1200" kern="100" dirty="0" smtClean="0">
                          <a:solidFill>
                            <a:schemeClr val="dk1"/>
                          </a:solidFill>
                          <a:effectLst/>
                          <a:latin typeface="Times New Roman" pitchFamily="18" charset="0"/>
                          <a:ea typeface="黑体" pitchFamily="2" charset="-122"/>
                          <a:cs typeface="Times New Roman" pitchFamily="18" charset="0"/>
                        </a:rPr>
                        <a:t>防屈曲支撑</a:t>
                      </a:r>
                      <a:endParaRPr lang="zh-CN" altLang="en-US" sz="1200" kern="100" dirty="0">
                        <a:solidFill>
                          <a:schemeClr val="dk1"/>
                        </a:solidFill>
                        <a:effectLst/>
                        <a:latin typeface="Times New Roman" pitchFamily="18" charset="0"/>
                        <a:ea typeface="黑体" pitchFamily="2" charset="-122"/>
                        <a:cs typeface="Times New Roman" pitchFamily="18" charset="0"/>
                      </a:endParaRPr>
                    </a:p>
                  </a:txBody>
                  <a:tcPr marL="68580" marR="68580" marT="0" marB="0" anchor="ctr"/>
                </a:tc>
              </a:tr>
              <a:tr h="288000">
                <a:tc>
                  <a:txBody>
                    <a:bodyPr/>
                    <a:lstStyle/>
                    <a:p>
                      <a:pPr algn="ctr">
                        <a:spcAft>
                          <a:spcPts val="0"/>
                        </a:spcAft>
                      </a:pPr>
                      <a:r>
                        <a:rPr lang="en-US" altLang="zh-CN" sz="1200" kern="100" dirty="0" smtClean="0">
                          <a:effectLst/>
                          <a:latin typeface="Times New Roman" pitchFamily="18" charset="0"/>
                          <a:cs typeface="Times New Roman" pitchFamily="18" charset="0"/>
                        </a:rPr>
                        <a:t>3</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solidFill>
                            <a:schemeClr val="dk1"/>
                          </a:solidFill>
                          <a:effectLst/>
                          <a:latin typeface="Times New Roman" pitchFamily="18" charset="0"/>
                          <a:ea typeface="黑体" pitchFamily="2" charset="-122"/>
                          <a:cs typeface="Times New Roman" pitchFamily="18" charset="0"/>
                        </a:rPr>
                        <a:t>神户市政厅</a:t>
                      </a:r>
                      <a:endParaRPr lang="zh-CN" altLang="zh-CN" sz="1200" kern="100" dirty="0" smtClean="0">
                        <a:solidFill>
                          <a:schemeClr val="dk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solidFill>
                            <a:schemeClr val="dk1"/>
                          </a:solidFill>
                          <a:effectLst/>
                          <a:latin typeface="Times New Roman" pitchFamily="18" charset="0"/>
                          <a:ea typeface="黑体" pitchFamily="2" charset="-122"/>
                          <a:cs typeface="Times New Roman" pitchFamily="18" charset="0"/>
                        </a:rPr>
                        <a:t>日本</a:t>
                      </a:r>
                      <a:endParaRPr lang="zh-CN" sz="1200" kern="100" dirty="0">
                        <a:solidFill>
                          <a:schemeClr val="dk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solidFill>
                            <a:schemeClr val="dk1"/>
                          </a:solidFill>
                          <a:effectLst/>
                          <a:latin typeface="Times New Roman" pitchFamily="18" charset="0"/>
                          <a:ea typeface="黑体" pitchFamily="2" charset="-122"/>
                          <a:cs typeface="Times New Roman" pitchFamily="18" charset="0"/>
                        </a:rPr>
                        <a:t>钢板剪力墙</a:t>
                      </a:r>
                      <a:endParaRPr lang="zh-CN" sz="1200" kern="100" dirty="0">
                        <a:solidFill>
                          <a:schemeClr val="dk1"/>
                        </a:solidFill>
                        <a:effectLst/>
                        <a:latin typeface="Times New Roman" pitchFamily="18" charset="0"/>
                        <a:ea typeface="黑体" pitchFamily="2" charset="-122"/>
                        <a:cs typeface="Times New Roman" pitchFamily="18" charset="0"/>
                      </a:endParaRPr>
                    </a:p>
                  </a:txBody>
                  <a:tcPr marL="68580" marR="68580" marT="0" marB="0" anchor="ctr"/>
                </a:tc>
              </a:tr>
              <a:tr h="288000">
                <a:tc>
                  <a:txBody>
                    <a:bodyPr/>
                    <a:lstStyle/>
                    <a:p>
                      <a:pPr algn="ctr">
                        <a:spcAft>
                          <a:spcPts val="0"/>
                        </a:spcAft>
                      </a:pPr>
                      <a:r>
                        <a:rPr lang="en-US" altLang="zh-CN" sz="1200" b="0" kern="100" dirty="0" smtClean="0">
                          <a:effectLst/>
                          <a:latin typeface="Times New Roman" pitchFamily="18" charset="0"/>
                          <a:ea typeface="黑体" pitchFamily="2" charset="-122"/>
                          <a:cs typeface="Times New Roman" pitchFamily="18" charset="0"/>
                        </a:rPr>
                        <a:t>4</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solidFill>
                            <a:schemeClr val="dk1"/>
                          </a:solidFill>
                          <a:effectLst/>
                          <a:latin typeface="Times New Roman" pitchFamily="18" charset="0"/>
                          <a:ea typeface="黑体" pitchFamily="2" charset="-122"/>
                          <a:cs typeface="Times New Roman" pitchFamily="18" charset="0"/>
                        </a:rPr>
                        <a:t>新锦江饭店</a:t>
                      </a:r>
                      <a:endParaRPr lang="zh-CN" altLang="zh-CN" sz="1200" kern="100" dirty="0" smtClean="0">
                        <a:solidFill>
                          <a:schemeClr val="dk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solidFill>
                            <a:schemeClr val="dk1"/>
                          </a:solidFill>
                          <a:effectLst/>
                          <a:latin typeface="Times New Roman" pitchFamily="18" charset="0"/>
                          <a:ea typeface="黑体" pitchFamily="2" charset="-122"/>
                          <a:cs typeface="Times New Roman" pitchFamily="18" charset="0"/>
                        </a:rPr>
                        <a:t>中国上海</a:t>
                      </a:r>
                      <a:endParaRPr lang="zh-CN" sz="1200" kern="100" dirty="0">
                        <a:solidFill>
                          <a:schemeClr val="dk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solidFill>
                            <a:schemeClr val="dk1"/>
                          </a:solidFill>
                          <a:effectLst/>
                          <a:latin typeface="Times New Roman" pitchFamily="18" charset="0"/>
                          <a:ea typeface="黑体" pitchFamily="2" charset="-122"/>
                          <a:cs typeface="Times New Roman" pitchFamily="18" charset="0"/>
                        </a:rPr>
                        <a:t>钢板剪力墙</a:t>
                      </a:r>
                      <a:endParaRPr lang="zh-CN" sz="1200" kern="100" dirty="0">
                        <a:solidFill>
                          <a:schemeClr val="dk1"/>
                        </a:solidFill>
                        <a:effectLst/>
                        <a:latin typeface="Times New Roman" pitchFamily="18" charset="0"/>
                        <a:ea typeface="黑体" pitchFamily="2" charset="-122"/>
                        <a:cs typeface="Times New Roman" pitchFamily="18" charset="0"/>
                      </a:endParaRPr>
                    </a:p>
                  </a:txBody>
                  <a:tcPr marL="68580" marR="68580" marT="0" marB="0" anchor="ctr"/>
                </a:tc>
              </a:tr>
              <a:tr h="288000">
                <a:tc>
                  <a:txBody>
                    <a:bodyPr/>
                    <a:lstStyle/>
                    <a:p>
                      <a:pPr algn="ctr">
                        <a:spcAft>
                          <a:spcPts val="0"/>
                        </a:spcAft>
                      </a:pPr>
                      <a:r>
                        <a:rPr lang="en-US" altLang="zh-CN" sz="1200" kern="100" dirty="0" smtClean="0">
                          <a:effectLst/>
                          <a:latin typeface="Times New Roman" pitchFamily="18" charset="0"/>
                          <a:cs typeface="Times New Roman" pitchFamily="18" charset="0"/>
                        </a:rPr>
                        <a:t>5</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solidFill>
                            <a:schemeClr val="dk1"/>
                          </a:solidFill>
                          <a:effectLst/>
                          <a:latin typeface="Times New Roman" pitchFamily="18" charset="0"/>
                          <a:ea typeface="黑体" pitchFamily="2" charset="-122"/>
                          <a:cs typeface="Times New Roman" pitchFamily="18" charset="0"/>
                        </a:rPr>
                        <a:t>上海移动万荣局</a:t>
                      </a:r>
                      <a:endParaRPr lang="zh-CN" altLang="zh-CN" sz="1200" kern="100" dirty="0" smtClean="0">
                        <a:solidFill>
                          <a:schemeClr val="dk1"/>
                        </a:solidFill>
                        <a:effectLst/>
                        <a:latin typeface="Times New Roman" pitchFamily="18" charset="0"/>
                        <a:ea typeface="黑体" pitchFamily="2" charset="-122"/>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smtClean="0">
                          <a:solidFill>
                            <a:schemeClr val="dk1"/>
                          </a:solidFill>
                          <a:effectLst/>
                          <a:latin typeface="Times New Roman" pitchFamily="18" charset="0"/>
                          <a:ea typeface="黑体" pitchFamily="2" charset="-122"/>
                          <a:cs typeface="Times New Roman" pitchFamily="18" charset="0"/>
                        </a:rPr>
                        <a:t>机房大楼</a:t>
                      </a:r>
                      <a:endParaRPr lang="zh-CN" altLang="zh-CN" sz="1200" kern="100" dirty="0" smtClean="0">
                        <a:solidFill>
                          <a:schemeClr val="dk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solidFill>
                            <a:schemeClr val="dk1"/>
                          </a:solidFill>
                          <a:effectLst/>
                          <a:latin typeface="Times New Roman" pitchFamily="18" charset="0"/>
                          <a:ea typeface="黑体" pitchFamily="2" charset="-122"/>
                          <a:cs typeface="Times New Roman" pitchFamily="18" charset="0"/>
                        </a:rPr>
                        <a:t>中国上海</a:t>
                      </a:r>
                      <a:endParaRPr lang="zh-CN" sz="1200" kern="100" dirty="0">
                        <a:solidFill>
                          <a:schemeClr val="dk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kern="100" dirty="0" smtClean="0">
                          <a:solidFill>
                            <a:schemeClr val="dk1"/>
                          </a:solidFill>
                          <a:effectLst/>
                          <a:latin typeface="Times New Roman" pitchFamily="18" charset="0"/>
                          <a:ea typeface="黑体" pitchFamily="2" charset="-122"/>
                          <a:cs typeface="Times New Roman" pitchFamily="18" charset="0"/>
                        </a:rPr>
                        <a:t>开孔式软钢阻尼器（</a:t>
                      </a:r>
                      <a:r>
                        <a:rPr lang="en-US" altLang="zh-CN" sz="1200" kern="100" dirty="0" smtClean="0">
                          <a:solidFill>
                            <a:schemeClr val="dk1"/>
                          </a:solidFill>
                          <a:effectLst/>
                          <a:latin typeface="Times New Roman" pitchFamily="18" charset="0"/>
                          <a:ea typeface="黑体" pitchFamily="2" charset="-122"/>
                          <a:cs typeface="Times New Roman" pitchFamily="18" charset="0"/>
                        </a:rPr>
                        <a:t>HADAS</a:t>
                      </a:r>
                      <a:r>
                        <a:rPr lang="zh-CN" altLang="en-US" sz="1200" kern="100" dirty="0" smtClean="0">
                          <a:solidFill>
                            <a:schemeClr val="dk1"/>
                          </a:solidFill>
                          <a:effectLst/>
                          <a:latin typeface="Times New Roman" pitchFamily="18" charset="0"/>
                          <a:ea typeface="黑体" pitchFamily="2" charset="-122"/>
                          <a:cs typeface="Times New Roman" pitchFamily="18" charset="0"/>
                        </a:rPr>
                        <a:t>）</a:t>
                      </a:r>
                      <a:endParaRPr lang="zh-CN" sz="1200" kern="100" dirty="0">
                        <a:solidFill>
                          <a:schemeClr val="dk1"/>
                        </a:solidFill>
                        <a:effectLst/>
                        <a:latin typeface="Times New Roman" pitchFamily="18" charset="0"/>
                        <a:ea typeface="黑体" pitchFamily="2" charset="-122"/>
                        <a:cs typeface="Times New Roman" pitchFamily="18" charset="0"/>
                      </a:endParaRPr>
                    </a:p>
                  </a:txBody>
                  <a:tcPr marL="68580" marR="68580" marT="0" marB="0" anchor="ctr"/>
                </a:tc>
              </a:tr>
              <a:tr h="288000">
                <a:tc>
                  <a:txBody>
                    <a:bodyPr/>
                    <a:lstStyle/>
                    <a:p>
                      <a:pPr algn="ctr">
                        <a:spcAft>
                          <a:spcPts val="0"/>
                        </a:spcAft>
                      </a:pPr>
                      <a:r>
                        <a:rPr lang="en-US" altLang="zh-CN" sz="1200" kern="100" dirty="0" smtClean="0">
                          <a:effectLst/>
                          <a:latin typeface="Times New Roman" pitchFamily="18" charset="0"/>
                          <a:cs typeface="Times New Roman" pitchFamily="18" charset="0"/>
                        </a:rPr>
                        <a:t>6</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kern="100" dirty="0" smtClean="0">
                          <a:solidFill>
                            <a:schemeClr val="tx1"/>
                          </a:solidFill>
                          <a:effectLst/>
                          <a:latin typeface="Times New Roman" pitchFamily="18" charset="0"/>
                          <a:ea typeface="黑体" pitchFamily="2" charset="-122"/>
                          <a:cs typeface="Times New Roman" pitchFamily="18" charset="0"/>
                        </a:rPr>
                        <a:t>NHK</a:t>
                      </a:r>
                      <a:r>
                        <a:rPr lang="zh-CN" altLang="en-US" sz="1200" b="0" kern="100" dirty="0" smtClean="0">
                          <a:solidFill>
                            <a:schemeClr val="tx1"/>
                          </a:solidFill>
                          <a:effectLst/>
                          <a:latin typeface="Times New Roman" pitchFamily="18" charset="0"/>
                          <a:ea typeface="黑体" pitchFamily="2" charset="-122"/>
                          <a:cs typeface="Times New Roman" pitchFamily="18" charset="0"/>
                        </a:rPr>
                        <a:t>大厦</a:t>
                      </a:r>
                      <a:endParaRPr lang="zh-CN" altLang="zh-CN" sz="1200" b="0" kern="100" dirty="0" smtClean="0">
                        <a:solidFill>
                          <a:schemeClr val="tx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b="0" kern="100" dirty="0" smtClean="0">
                          <a:solidFill>
                            <a:schemeClr val="tx1"/>
                          </a:solidFill>
                          <a:effectLst/>
                          <a:latin typeface="Times New Roman" pitchFamily="18" charset="0"/>
                          <a:ea typeface="黑体" pitchFamily="2" charset="-122"/>
                          <a:cs typeface="Times New Roman" pitchFamily="18" charset="0"/>
                        </a:rPr>
                        <a:t>日本</a:t>
                      </a:r>
                      <a:endParaRPr lang="zh-CN"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zh-CN" altLang="en-US" sz="1200" b="0" kern="100" dirty="0" smtClean="0">
                          <a:solidFill>
                            <a:schemeClr val="tx1"/>
                          </a:solidFill>
                          <a:effectLst/>
                          <a:latin typeface="Times New Roman" pitchFamily="18" charset="0"/>
                          <a:ea typeface="黑体" pitchFamily="2" charset="-122"/>
                          <a:cs typeface="Times New Roman" pitchFamily="18" charset="0"/>
                        </a:rPr>
                        <a:t>剪切钢板阻尼器</a:t>
                      </a:r>
                      <a:endParaRPr lang="zh-CN"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r>
              <a:tr h="288000">
                <a:tc>
                  <a:txBody>
                    <a:bodyPr/>
                    <a:lstStyle/>
                    <a:p>
                      <a:pPr algn="ctr">
                        <a:spcAft>
                          <a:spcPts val="0"/>
                        </a:spcAft>
                      </a:pPr>
                      <a:r>
                        <a:rPr lang="en-US" altLang="zh-CN" sz="1200" b="0" kern="100" dirty="0" smtClean="0">
                          <a:effectLst/>
                          <a:latin typeface="Times New Roman" pitchFamily="18" charset="0"/>
                          <a:ea typeface="黑体" pitchFamily="2" charset="-122"/>
                          <a:cs typeface="Times New Roman" pitchFamily="18" charset="0"/>
                        </a:rPr>
                        <a:t>7</a:t>
                      </a:r>
                      <a:endParaRPr lang="zh-CN" sz="1200" b="0" kern="100" dirty="0">
                        <a:effectLst/>
                        <a:latin typeface="Times New Roman" pitchFamily="18" charset="0"/>
                        <a:ea typeface="黑体" pitchFamily="2" charset="-122"/>
                        <a:cs typeface="Times New Roman"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kern="100" dirty="0" smtClean="0">
                          <a:solidFill>
                            <a:schemeClr val="tx1"/>
                          </a:solidFill>
                          <a:effectLst/>
                          <a:latin typeface="Times New Roman" pitchFamily="18" charset="0"/>
                          <a:ea typeface="黑体" pitchFamily="2" charset="-122"/>
                          <a:cs typeface="Times New Roman" pitchFamily="18" charset="0"/>
                        </a:rPr>
                        <a:t>…</a:t>
                      </a:r>
                      <a:endParaRPr lang="zh-CN" altLang="zh-CN" sz="1200" b="0" kern="100" dirty="0" smtClean="0">
                        <a:solidFill>
                          <a:schemeClr val="tx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en-US" altLang="zh-CN" sz="1200" b="0" kern="100" dirty="0" smtClean="0">
                          <a:solidFill>
                            <a:schemeClr val="tx1"/>
                          </a:solidFill>
                          <a:effectLst/>
                          <a:latin typeface="Times New Roman" pitchFamily="18" charset="0"/>
                          <a:ea typeface="黑体" pitchFamily="2" charset="-122"/>
                          <a:cs typeface="Times New Roman" pitchFamily="18" charset="0"/>
                        </a:rPr>
                        <a:t>…</a:t>
                      </a:r>
                      <a:endParaRPr lang="zh-CN"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c>
                  <a:txBody>
                    <a:bodyPr/>
                    <a:lstStyle/>
                    <a:p>
                      <a:pPr algn="ctr">
                        <a:spcAft>
                          <a:spcPts val="0"/>
                        </a:spcAft>
                      </a:pPr>
                      <a:r>
                        <a:rPr lang="en-US" altLang="zh-CN" sz="1200" b="0" kern="100" dirty="0" smtClean="0">
                          <a:solidFill>
                            <a:schemeClr val="tx1"/>
                          </a:solidFill>
                          <a:effectLst/>
                          <a:latin typeface="Times New Roman" pitchFamily="18" charset="0"/>
                          <a:ea typeface="黑体" pitchFamily="2" charset="-122"/>
                          <a:cs typeface="Times New Roman" pitchFamily="18" charset="0"/>
                        </a:rPr>
                        <a:t>…</a:t>
                      </a:r>
                      <a:endParaRPr lang="zh-CN" sz="1200" b="0"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8512" y="3140968"/>
            <a:ext cx="2309872" cy="1526383"/>
          </a:xfrm>
          <a:prstGeom prst="rect">
            <a:avLst/>
          </a:prstGeom>
        </p:spPr>
      </p:pic>
      <p:grpSp>
        <p:nvGrpSpPr>
          <p:cNvPr id="7" name="组合 6"/>
          <p:cNvGrpSpPr/>
          <p:nvPr/>
        </p:nvGrpSpPr>
        <p:grpSpPr>
          <a:xfrm>
            <a:off x="5756344" y="764704"/>
            <a:ext cx="2227387" cy="2295544"/>
            <a:chOff x="752007" y="2478463"/>
            <a:chExt cx="4460607" cy="4427525"/>
          </a:xfrm>
        </p:grpSpPr>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609" r="12144"/>
            <a:stretch/>
          </p:blipFill>
          <p:spPr bwMode="auto">
            <a:xfrm>
              <a:off x="752007" y="2495088"/>
              <a:ext cx="2070847" cy="4342873"/>
            </a:xfrm>
            <a:prstGeom prst="rect">
              <a:avLst/>
            </a:prstGeom>
            <a:noFill/>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1586" y="2478463"/>
              <a:ext cx="2201028" cy="4427525"/>
            </a:xfrm>
            <a:prstGeom prst="rect">
              <a:avLst/>
            </a:prstGeom>
          </p:spPr>
        </p:pic>
      </p:grpSp>
      <p:pic>
        <p:nvPicPr>
          <p:cNvPr id="10" name="Picture 4"/>
          <p:cNvPicPr>
            <a:picLocks noChangeAspect="1" noChangeArrowheads="1"/>
          </p:cNvPicPr>
          <p:nvPr/>
        </p:nvPicPr>
        <p:blipFill rotWithShape="1">
          <a:blip r:embed="rId5"/>
          <a:srcRect t="19286" b="-1587"/>
          <a:stretch/>
        </p:blipFill>
        <p:spPr bwMode="auto">
          <a:xfrm>
            <a:off x="5724009" y="4797152"/>
            <a:ext cx="2280371" cy="1366948"/>
          </a:xfrm>
          <a:prstGeom prst="rect">
            <a:avLst/>
          </a:prstGeom>
          <a:noFill/>
          <a:ln w="9525">
            <a:noFill/>
            <a:miter lim="800000"/>
            <a:headEnd/>
            <a:tailEnd/>
          </a:ln>
          <a:effectLst/>
        </p:spPr>
      </p:pic>
      <p:graphicFrame>
        <p:nvGraphicFramePr>
          <p:cNvPr id="11" name="图示 10"/>
          <p:cNvGraphicFramePr/>
          <p:nvPr>
            <p:extLst>
              <p:ext uri="{D42A27DB-BD31-4B8C-83A1-F6EECF244321}">
                <p14:modId xmlns:p14="http://schemas.microsoft.com/office/powerpoint/2010/main" val="3053653846"/>
              </p:ext>
            </p:extLst>
          </p:nvPr>
        </p:nvGraphicFramePr>
        <p:xfrm>
          <a:off x="312020" y="1341140"/>
          <a:ext cx="3323876" cy="191206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821833557"/>
              </p:ext>
            </p:extLst>
          </p:nvPr>
        </p:nvGraphicFramePr>
        <p:xfrm>
          <a:off x="4429012" y="2249726"/>
          <a:ext cx="597908" cy="828430"/>
        </p:xfrm>
        <a:graphic>
          <a:graphicData uri="http://schemas.openxmlformats.org/drawingml/2006/table">
            <a:tbl>
              <a:tblPr firstRow="1" bandRow="1">
                <a:tableStyleId>{5C22544A-7EE6-4342-B048-85BDC9FD1C3A}</a:tableStyleId>
              </a:tblPr>
              <a:tblGrid>
                <a:gridCol w="219648"/>
                <a:gridCol w="378260"/>
              </a:tblGrid>
              <a:tr h="236917">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1</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400" b="1" kern="100" dirty="0" smtClean="0">
                          <a:solidFill>
                            <a:schemeClr val="tx1"/>
                          </a:solidFill>
                          <a:effectLst/>
                          <a:latin typeface="Times New Roman" pitchFamily="18" charset="0"/>
                          <a:ea typeface="黑体" pitchFamily="2" charset="-122"/>
                          <a:cs typeface="Times New Roman" pitchFamily="18" charset="0"/>
                        </a:rPr>
                        <a:t>3</a:t>
                      </a:r>
                      <a:endParaRPr lang="zh-CN" sz="1400" b="1"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86713">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400" b="1" kern="100" dirty="0" smtClean="0">
                          <a:solidFill>
                            <a:schemeClr val="tx1"/>
                          </a:solidFill>
                          <a:effectLst/>
                          <a:latin typeface="Times New Roman" pitchFamily="18" charset="0"/>
                          <a:ea typeface="黑体" pitchFamily="2" charset="-122"/>
                          <a:cs typeface="Times New Roman" pitchFamily="18" charset="0"/>
                        </a:rPr>
                        <a:t>4</a:t>
                      </a:r>
                      <a:endParaRPr lang="zh-CN" sz="1400" b="1"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69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2</a:t>
                      </a:r>
                      <a:endParaRPr lang="zh-CN" altLang="en-US" sz="1400" b="1" dirty="0">
                        <a:solidFill>
                          <a:schemeClr val="tx1"/>
                        </a:solidFill>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smtClean="0">
                          <a:solidFill>
                            <a:schemeClr val="tx1"/>
                          </a:solidFill>
                          <a:effectLst/>
                          <a:latin typeface="Times New Roman" pitchFamily="18" charset="0"/>
                          <a:ea typeface="黑体" pitchFamily="2" charset="-122"/>
                          <a:cs typeface="Times New Roman" pitchFamily="18" charset="0"/>
                        </a:rPr>
                        <a:t>5</a:t>
                      </a:r>
                      <a:endParaRPr lang="zh-CN" sz="1400" b="1" kern="100" dirty="0">
                        <a:solidFill>
                          <a:schemeClr val="tx1"/>
                        </a:solidFill>
                        <a:effectLst/>
                        <a:latin typeface="Times New Roman" pitchFamily="18" charset="0"/>
                        <a:ea typeface="黑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89915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61F44B7-D2C0-4B25-86F2-98975BA3EE30}" type="slidenum">
              <a:rPr lang="zh-CN" altLang="en-US" smtClean="0"/>
              <a:pPr>
                <a:defRPr/>
              </a:pPr>
              <a:t>7</a:t>
            </a:fld>
            <a:endParaRPr lang="zh-CN" altLang="en-US" sz="1800">
              <a:solidFill>
                <a:schemeClr val="tx1"/>
              </a:solidFill>
              <a:ea typeface="宋体" pitchFamily="2" charset="-122"/>
            </a:endParaRPr>
          </a:p>
        </p:txBody>
      </p:sp>
      <p:sp>
        <p:nvSpPr>
          <p:cNvPr id="4" name="TextBox 10"/>
          <p:cNvSpPr>
            <a:spLocks noChangeArrowheads="1"/>
          </p:cNvSpPr>
          <p:nvPr/>
        </p:nvSpPr>
        <p:spPr bwMode="auto">
          <a:xfrm>
            <a:off x="1187624" y="1680448"/>
            <a:ext cx="306034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课题背景</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tx1">
                    <a:lumMod val="75000"/>
                    <a:lumOff val="25000"/>
                  </a:schemeClr>
                </a:solidFill>
              </a:rPr>
              <a:t>研究</a:t>
            </a:r>
            <a:r>
              <a:rPr lang="zh-CN" altLang="en-US" sz="2400" dirty="0">
                <a:solidFill>
                  <a:schemeClr val="tx1">
                    <a:lumMod val="75000"/>
                    <a:lumOff val="25000"/>
                  </a:schemeClr>
                </a:solidFill>
              </a:rPr>
              <a:t>现状</a:t>
            </a:r>
            <a:endParaRPr lang="en-US" altLang="zh-CN" sz="2400" dirty="0" smtClean="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研究目的及创新点</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研究方案</a:t>
            </a:r>
            <a:endParaRPr lang="en-US" altLang="zh-CN" sz="2400" dirty="0" smtClean="0">
              <a:solidFill>
                <a:schemeClr val="bg1">
                  <a:lumMod val="75000"/>
                </a:schemeClr>
              </a:solidFill>
            </a:endParaRPr>
          </a:p>
          <a:p>
            <a:pPr eaLnBrk="1" hangingPunct="1">
              <a:lnSpc>
                <a:spcPct val="150000"/>
              </a:lnSpc>
              <a:spcBef>
                <a:spcPct val="0"/>
              </a:spcBef>
              <a:buFont typeface="Wingdings" pitchFamily="2" charset="2"/>
              <a:buChar char="Ø"/>
              <a:defRPr/>
            </a:pPr>
            <a:r>
              <a:rPr lang="zh-CN" altLang="en-US" sz="2400" dirty="0" smtClean="0">
                <a:solidFill>
                  <a:schemeClr val="bg1">
                    <a:lumMod val="75000"/>
                  </a:schemeClr>
                </a:solidFill>
              </a:rPr>
              <a:t>工作计划</a:t>
            </a:r>
            <a:endParaRPr lang="en-US" altLang="zh-CN" sz="2400" dirty="0" smtClean="0">
              <a:solidFill>
                <a:schemeClr val="bg1">
                  <a:lumMod val="75000"/>
                </a:schemeClr>
              </a:solidFill>
            </a:endParaRPr>
          </a:p>
        </p:txBody>
      </p:sp>
      <p:sp>
        <p:nvSpPr>
          <p:cNvPr id="5" name="矩形 4"/>
          <p:cNvSpPr/>
          <p:nvPr/>
        </p:nvSpPr>
        <p:spPr>
          <a:xfrm>
            <a:off x="4130622" y="1484784"/>
            <a:ext cx="4572000" cy="1785104"/>
          </a:xfrm>
          <a:prstGeom prst="rect">
            <a:avLst/>
          </a:prstGeom>
        </p:spPr>
        <p:txBody>
          <a:bodyPr>
            <a:spAutoFit/>
          </a:bodyPr>
          <a:lstStyle/>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软钢阻尼器</a:t>
            </a:r>
            <a:endParaRPr lang="en-US" altLang="zh-CN" sz="2000" b="1" dirty="0" smtClean="0">
              <a:solidFill>
                <a:schemeClr val="bg1">
                  <a:lumMod val="75000"/>
                </a:schemeClr>
              </a:solidFill>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ea typeface="宋体" charset="-122"/>
                <a:cs typeface="Arial" charset="0"/>
              </a:rPr>
              <a:t>剪切</a:t>
            </a:r>
            <a:r>
              <a:rPr lang="zh-CN" altLang="en-US" sz="2000" b="1" dirty="0" smtClean="0">
                <a:ea typeface="宋体" charset="-122"/>
                <a:cs typeface="Arial" charset="0"/>
              </a:rPr>
              <a:t>钢板</a:t>
            </a:r>
            <a:endParaRPr lang="en-US" altLang="zh-CN" sz="2000" b="1" dirty="0" smtClean="0">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声发射检测技术</a:t>
            </a:r>
            <a:endParaRPr lang="en-US" altLang="zh-CN" sz="2000" b="1" dirty="0" smtClean="0">
              <a:solidFill>
                <a:schemeClr val="bg1">
                  <a:lumMod val="75000"/>
                </a:schemeClr>
              </a:solidFill>
              <a:ea typeface="宋体" charset="-122"/>
              <a:cs typeface="Arial" charset="0"/>
            </a:endParaRPr>
          </a:p>
          <a:p>
            <a:pPr marL="342900" indent="-161925">
              <a:spcBef>
                <a:spcPct val="50000"/>
              </a:spcBef>
              <a:buClr>
                <a:schemeClr val="tx1"/>
              </a:buClr>
              <a:buFont typeface="Arial" panose="020B0604020202020204" pitchFamily="34" charset="0"/>
              <a:buChar char="•"/>
            </a:pPr>
            <a:r>
              <a:rPr lang="zh-CN" altLang="en-US" sz="2000" b="1" dirty="0" smtClean="0">
                <a:solidFill>
                  <a:schemeClr val="bg1">
                    <a:lumMod val="75000"/>
                  </a:schemeClr>
                </a:solidFill>
                <a:ea typeface="宋体" charset="-122"/>
                <a:cs typeface="Arial" charset="0"/>
              </a:rPr>
              <a:t>微观机制模型</a:t>
            </a:r>
            <a:endParaRPr lang="en-US" altLang="zh-CN" sz="2000" b="1" dirty="0">
              <a:solidFill>
                <a:schemeClr val="bg1">
                  <a:lumMod val="75000"/>
                </a:schemeClr>
              </a:solidFill>
              <a:ea typeface="宋体" charset="-122"/>
              <a:cs typeface="Arial" charset="0"/>
            </a:endParaRPr>
          </a:p>
        </p:txBody>
      </p:sp>
      <p:cxnSp>
        <p:nvCxnSpPr>
          <p:cNvPr id="6" name="直接连接符 5"/>
          <p:cNvCxnSpPr/>
          <p:nvPr/>
        </p:nvCxnSpPr>
        <p:spPr>
          <a:xfrm flipV="1">
            <a:off x="2906486" y="2587808"/>
            <a:ext cx="129614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355976" y="1556792"/>
            <a:ext cx="0"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7311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8</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剪切钢板阻尼器基本构造及性能指标</a:t>
            </a:r>
            <a:endParaRPr lang="en-US" altLang="zh-CN" sz="2000" b="1" dirty="0">
              <a:ea typeface="宋体" charset="-122"/>
              <a:cs typeface="Arial" charset="0"/>
            </a:endParaRPr>
          </a:p>
        </p:txBody>
      </p:sp>
      <p:cxnSp>
        <p:nvCxnSpPr>
          <p:cNvPr id="4" name="直接连接符 3"/>
          <p:cNvCxnSpPr/>
          <p:nvPr/>
        </p:nvCxnSpPr>
        <p:spPr>
          <a:xfrm>
            <a:off x="323528" y="1133456"/>
            <a:ext cx="4248472"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9" name="图片 8"/>
          <p:cNvPicPr/>
          <p:nvPr/>
        </p:nvPicPr>
        <p:blipFill>
          <a:blip r:embed="rId2"/>
          <a:stretch>
            <a:fillRect/>
          </a:stretch>
        </p:blipFill>
        <p:spPr>
          <a:xfrm>
            <a:off x="251520" y="2102079"/>
            <a:ext cx="3292063" cy="2520280"/>
          </a:xfrm>
          <a:prstGeom prst="rect">
            <a:avLst/>
          </a:prstGeom>
        </p:spPr>
      </p:pic>
      <p:sp>
        <p:nvSpPr>
          <p:cNvPr id="10" name="矩形 9"/>
          <p:cNvSpPr/>
          <p:nvPr/>
        </p:nvSpPr>
        <p:spPr>
          <a:xfrm>
            <a:off x="535639" y="4859868"/>
            <a:ext cx="2723823" cy="369332"/>
          </a:xfrm>
          <a:prstGeom prst="rect">
            <a:avLst/>
          </a:prstGeom>
        </p:spPr>
        <p:txBody>
          <a:bodyPr wrap="non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剪切钢板</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阻尼器</a:t>
            </a:r>
            <a:r>
              <a:rPr lang="zh-CN" altLang="en-US" kern="100" dirty="0" smtClean="0">
                <a:latin typeface="Times New Roman" panose="02020603050405020304" pitchFamily="18" charset="0"/>
                <a:ea typeface="宋体" panose="02010600030101010101" pitchFamily="2" charset="-122"/>
                <a:cs typeface="Times New Roman" panose="02020603050405020304" pitchFamily="18" charset="0"/>
              </a:rPr>
              <a:t>基本</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构造</a:t>
            </a:r>
            <a:endParaRPr lang="zh-CN" altLang="en-US" dirty="0"/>
          </a:p>
        </p:txBody>
      </p:sp>
      <p:sp>
        <p:nvSpPr>
          <p:cNvPr id="11" name="文本框 10"/>
          <p:cNvSpPr txBox="1"/>
          <p:nvPr/>
        </p:nvSpPr>
        <p:spPr>
          <a:xfrm>
            <a:off x="4222050" y="1844824"/>
            <a:ext cx="646331" cy="369332"/>
          </a:xfrm>
          <a:prstGeom prst="rect">
            <a:avLst/>
          </a:prstGeom>
          <a:solidFill>
            <a:srgbClr val="00B0F0"/>
          </a:solidFill>
        </p:spPr>
        <p:txBody>
          <a:bodyPr wrap="none" rtlCol="0">
            <a:spAutoFit/>
          </a:bodyPr>
          <a:lstStyle/>
          <a:p>
            <a:r>
              <a:rPr lang="zh-CN" altLang="en-US" dirty="0" smtClean="0"/>
              <a:t>刚度</a:t>
            </a:r>
            <a:endParaRPr lang="zh-CN" altLang="en-US" dirty="0"/>
          </a:p>
        </p:txBody>
      </p:sp>
      <p:sp>
        <p:nvSpPr>
          <p:cNvPr id="12" name="文本框 11"/>
          <p:cNvSpPr txBox="1"/>
          <p:nvPr/>
        </p:nvSpPr>
        <p:spPr>
          <a:xfrm>
            <a:off x="4230300" y="2749570"/>
            <a:ext cx="646331" cy="369332"/>
          </a:xfrm>
          <a:prstGeom prst="rect">
            <a:avLst/>
          </a:prstGeom>
          <a:solidFill>
            <a:srgbClr val="00B0F0"/>
          </a:solidFill>
        </p:spPr>
        <p:txBody>
          <a:bodyPr wrap="none" rtlCol="0">
            <a:spAutoFit/>
          </a:bodyPr>
          <a:lstStyle/>
          <a:p>
            <a:r>
              <a:rPr lang="zh-CN" altLang="en-US" dirty="0" smtClean="0"/>
              <a:t>强度</a:t>
            </a:r>
            <a:endParaRPr lang="zh-CN" altLang="en-US" dirty="0"/>
          </a:p>
        </p:txBody>
      </p:sp>
      <p:sp>
        <p:nvSpPr>
          <p:cNvPr id="13" name="文本框 12"/>
          <p:cNvSpPr txBox="1"/>
          <p:nvPr/>
        </p:nvSpPr>
        <p:spPr>
          <a:xfrm>
            <a:off x="4222050" y="4047047"/>
            <a:ext cx="646331" cy="369332"/>
          </a:xfrm>
          <a:prstGeom prst="rect">
            <a:avLst/>
          </a:prstGeom>
          <a:solidFill>
            <a:srgbClr val="00B0F0"/>
          </a:solidFill>
        </p:spPr>
        <p:txBody>
          <a:bodyPr wrap="none" rtlCol="0">
            <a:spAutoFit/>
          </a:bodyPr>
          <a:lstStyle/>
          <a:p>
            <a:r>
              <a:rPr lang="zh-CN" altLang="en-US" dirty="0" smtClean="0"/>
              <a:t>延性</a:t>
            </a:r>
            <a:endParaRPr lang="zh-CN" altLang="en-US" dirty="0"/>
          </a:p>
        </p:txBody>
      </p:sp>
      <p:sp>
        <p:nvSpPr>
          <p:cNvPr id="14" name="文本框 13"/>
          <p:cNvSpPr txBox="1"/>
          <p:nvPr/>
        </p:nvSpPr>
        <p:spPr>
          <a:xfrm>
            <a:off x="4006026" y="5018223"/>
            <a:ext cx="1107996" cy="369332"/>
          </a:xfrm>
          <a:prstGeom prst="rect">
            <a:avLst/>
          </a:prstGeom>
          <a:solidFill>
            <a:srgbClr val="00B0F0"/>
          </a:solidFill>
        </p:spPr>
        <p:txBody>
          <a:bodyPr wrap="none" rtlCol="0">
            <a:spAutoFit/>
          </a:bodyPr>
          <a:lstStyle/>
          <a:p>
            <a:r>
              <a:rPr lang="zh-CN" altLang="en-US" dirty="0" smtClean="0"/>
              <a:t>耗能能力</a:t>
            </a:r>
            <a:endParaRPr lang="zh-CN" altLang="en-US" dirty="0"/>
          </a:p>
        </p:txBody>
      </p:sp>
      <p:sp>
        <p:nvSpPr>
          <p:cNvPr id="15" name="矩形 14"/>
          <p:cNvSpPr/>
          <p:nvPr/>
        </p:nvSpPr>
        <p:spPr>
          <a:xfrm>
            <a:off x="3995936" y="1694673"/>
            <a:ext cx="1107996" cy="1584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5302170" y="2315011"/>
            <a:ext cx="718252" cy="355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110982" y="2163596"/>
            <a:ext cx="1107996" cy="646331"/>
          </a:xfrm>
          <a:prstGeom prst="rect">
            <a:avLst/>
          </a:prstGeom>
          <a:noFill/>
        </p:spPr>
        <p:txBody>
          <a:bodyPr wrap="none" rtlCol="0">
            <a:spAutoFit/>
          </a:bodyPr>
          <a:lstStyle/>
          <a:p>
            <a:r>
              <a:rPr lang="zh-CN" altLang="en-US" dirty="0" smtClean="0"/>
              <a:t>理论推导</a:t>
            </a:r>
            <a:endParaRPr lang="en-US" altLang="zh-CN" dirty="0" smtClean="0"/>
          </a:p>
          <a:p>
            <a:r>
              <a:rPr lang="zh-CN" altLang="en-US" dirty="0" smtClean="0"/>
              <a:t>试验验证</a:t>
            </a:r>
            <a:endParaRPr lang="zh-CN" altLang="en-US" dirty="0"/>
          </a:p>
        </p:txBody>
      </p:sp>
      <p:sp>
        <p:nvSpPr>
          <p:cNvPr id="19" name="矩形 18"/>
          <p:cNvSpPr/>
          <p:nvPr/>
        </p:nvSpPr>
        <p:spPr>
          <a:xfrm>
            <a:off x="3999467" y="3933056"/>
            <a:ext cx="1107996" cy="1584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5302170" y="4547259"/>
            <a:ext cx="718252" cy="355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110982" y="4545160"/>
            <a:ext cx="1107996" cy="369332"/>
          </a:xfrm>
          <a:prstGeom prst="rect">
            <a:avLst/>
          </a:prstGeom>
          <a:noFill/>
        </p:spPr>
        <p:txBody>
          <a:bodyPr wrap="none" rtlCol="0">
            <a:spAutoFit/>
          </a:bodyPr>
          <a:lstStyle/>
          <a:p>
            <a:r>
              <a:rPr lang="zh-CN" altLang="en-US" dirty="0" smtClean="0"/>
              <a:t>试验研究</a:t>
            </a:r>
            <a:endParaRPr lang="zh-CN" altLang="en-US" dirty="0"/>
          </a:p>
        </p:txBody>
      </p:sp>
      <p:sp>
        <p:nvSpPr>
          <p:cNvPr id="22" name="文本框 21"/>
          <p:cNvSpPr txBox="1"/>
          <p:nvPr/>
        </p:nvSpPr>
        <p:spPr>
          <a:xfrm>
            <a:off x="7331309" y="2313614"/>
            <a:ext cx="1569660" cy="369332"/>
          </a:xfrm>
          <a:prstGeom prst="rect">
            <a:avLst/>
          </a:prstGeom>
          <a:noFill/>
        </p:spPr>
        <p:txBody>
          <a:bodyPr wrap="none" rtlCol="0">
            <a:spAutoFit/>
          </a:bodyPr>
          <a:lstStyle/>
          <a:p>
            <a:r>
              <a:rPr lang="zh-CN" altLang="en-US" dirty="0" smtClean="0">
                <a:solidFill>
                  <a:srgbClr val="FF0000"/>
                </a:solidFill>
              </a:rPr>
              <a:t>相互关联制约</a:t>
            </a:r>
            <a:endParaRPr lang="zh-CN" altLang="en-US" dirty="0">
              <a:solidFill>
                <a:srgbClr val="FF0000"/>
              </a:solidFill>
            </a:endParaRPr>
          </a:p>
        </p:txBody>
      </p:sp>
      <p:sp>
        <p:nvSpPr>
          <p:cNvPr id="23" name="文本框 22"/>
          <p:cNvSpPr txBox="1"/>
          <p:nvPr/>
        </p:nvSpPr>
        <p:spPr>
          <a:xfrm>
            <a:off x="7331309" y="4545160"/>
            <a:ext cx="1569660" cy="369332"/>
          </a:xfrm>
          <a:prstGeom prst="rect">
            <a:avLst/>
          </a:prstGeom>
          <a:noFill/>
        </p:spPr>
        <p:txBody>
          <a:bodyPr wrap="none" rtlCol="0">
            <a:spAutoFit/>
          </a:bodyPr>
          <a:lstStyle/>
          <a:p>
            <a:r>
              <a:rPr lang="zh-CN" altLang="en-US" dirty="0" smtClean="0">
                <a:solidFill>
                  <a:srgbClr val="FF0000"/>
                </a:solidFill>
              </a:rPr>
              <a:t>机理不够明确</a:t>
            </a:r>
            <a:endParaRPr lang="zh-CN" altLang="en-US" dirty="0">
              <a:solidFill>
                <a:srgbClr val="FF0000"/>
              </a:solidFill>
            </a:endParaRPr>
          </a:p>
        </p:txBody>
      </p:sp>
      <p:sp>
        <p:nvSpPr>
          <p:cNvPr id="24" name="矩形 23"/>
          <p:cNvSpPr/>
          <p:nvPr/>
        </p:nvSpPr>
        <p:spPr>
          <a:xfrm>
            <a:off x="7649107" y="3198554"/>
            <a:ext cx="800219" cy="830997"/>
          </a:xfrm>
          <a:prstGeom prst="rect">
            <a:avLst/>
          </a:prstGeom>
        </p:spPr>
        <p:txBody>
          <a:bodyPr wrap="none">
            <a:spAutoFit/>
          </a:bodyPr>
          <a:lstStyle/>
          <a:p>
            <a:r>
              <a:rPr lang="zh-CN" altLang="en-US" sz="4800" dirty="0" smtClean="0">
                <a:solidFill>
                  <a:srgbClr val="FF0000"/>
                </a:solidFill>
              </a:rPr>
              <a:t>？</a:t>
            </a:r>
            <a:endParaRPr lang="zh-CN" altLang="en-US" sz="4800" dirty="0">
              <a:solidFill>
                <a:srgbClr val="FF0000"/>
              </a:solidFill>
            </a:endParaRPr>
          </a:p>
        </p:txBody>
      </p:sp>
    </p:spTree>
    <p:extLst>
      <p:ext uri="{BB962C8B-B14F-4D97-AF65-F5344CB8AC3E}">
        <p14:creationId xmlns:p14="http://schemas.microsoft.com/office/powerpoint/2010/main" val="183570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9" grpId="0" animBg="1"/>
      <p:bldP spid="20" grpId="0" animBg="1"/>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28E4ED4-E075-4158-89E0-B700C6AF4232}" type="slidenum">
              <a:rPr lang="zh-CN" altLang="en-US" smtClean="0"/>
              <a:pPr>
                <a:defRPr/>
              </a:pPr>
              <a:t>9</a:t>
            </a:fld>
            <a:endParaRPr lang="zh-CN" altLang="en-US" sz="1800" dirty="0">
              <a:solidFill>
                <a:schemeClr val="tx1"/>
              </a:solidFill>
              <a:ea typeface="宋体" pitchFamily="2" charset="-122"/>
            </a:endParaRPr>
          </a:p>
        </p:txBody>
      </p:sp>
      <p:sp>
        <p:nvSpPr>
          <p:cNvPr id="3" name="矩形 2"/>
          <p:cNvSpPr/>
          <p:nvPr/>
        </p:nvSpPr>
        <p:spPr>
          <a:xfrm>
            <a:off x="323528" y="693857"/>
            <a:ext cx="4320480" cy="400110"/>
          </a:xfrm>
          <a:prstGeom prst="rect">
            <a:avLst/>
          </a:prstGeom>
        </p:spPr>
        <p:txBody>
          <a:bodyPr wrap="square">
            <a:spAutoFit/>
          </a:bodyPr>
          <a:lstStyle/>
          <a:p>
            <a:pPr>
              <a:spcBef>
                <a:spcPct val="50000"/>
              </a:spcBef>
              <a:buClr>
                <a:schemeClr val="tx1"/>
              </a:buClr>
            </a:pPr>
            <a:r>
              <a:rPr lang="zh-CN" altLang="en-US" sz="2000" b="1" dirty="0" smtClean="0">
                <a:ea typeface="宋体" charset="-122"/>
                <a:cs typeface="Arial" charset="0"/>
              </a:rPr>
              <a:t>影响剪切钢板阻尼器性能的因素</a:t>
            </a:r>
            <a:endParaRPr lang="en-US" altLang="zh-CN" sz="2000" b="1" dirty="0">
              <a:ea typeface="宋体" charset="-122"/>
              <a:cs typeface="Arial" charset="0"/>
            </a:endParaRPr>
          </a:p>
        </p:txBody>
      </p:sp>
      <p:cxnSp>
        <p:nvCxnSpPr>
          <p:cNvPr id="4" name="直接连接符 3"/>
          <p:cNvCxnSpPr/>
          <p:nvPr/>
        </p:nvCxnSpPr>
        <p:spPr>
          <a:xfrm>
            <a:off x="323528" y="1133456"/>
            <a:ext cx="3672408" cy="0"/>
          </a:xfrm>
          <a:prstGeom prst="line">
            <a:avLst/>
          </a:prstGeom>
          <a:ln w="5080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23528" y="1340768"/>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b="1" dirty="0" smtClean="0"/>
              <a:t>腹板宽厚比</a:t>
            </a:r>
            <a:endParaRPr lang="zh-CN" altLang="en-US" b="1" dirty="0"/>
          </a:p>
        </p:txBody>
      </p:sp>
      <p:sp>
        <p:nvSpPr>
          <p:cNvPr id="6" name="文本框 5"/>
          <p:cNvSpPr txBox="1"/>
          <p:nvPr/>
        </p:nvSpPr>
        <p:spPr>
          <a:xfrm>
            <a:off x="615087" y="1844824"/>
            <a:ext cx="8071713" cy="646331"/>
          </a:xfrm>
          <a:prstGeom prst="rect">
            <a:avLst/>
          </a:prstGeom>
          <a:noFill/>
        </p:spPr>
        <p:txBody>
          <a:bodyPr wrap="square" rtlCol="0">
            <a:spAutoFit/>
          </a:bodyPr>
          <a:lstStyle/>
          <a:p>
            <a:r>
              <a:rPr lang="zh-CN" altLang="en-US" dirty="0" smtClean="0"/>
              <a:t>腹板宽厚比越大，沿腹板对角线平面外失稳变形越严重，开裂位置越往中部靠近；由于平面外失稳限制了拉力场的发展，故滞回曲线出现捏合现象。</a:t>
            </a:r>
            <a:endParaRPr lang="zh-CN" altLang="en-US" dirty="0"/>
          </a:p>
        </p:txBody>
      </p:sp>
      <p:pic>
        <p:nvPicPr>
          <p:cNvPr id="8" name="图片 7"/>
          <p:cNvPicPr/>
          <p:nvPr/>
        </p:nvPicPr>
        <p:blipFill>
          <a:blip r:embed="rId2"/>
          <a:stretch>
            <a:fillRect/>
          </a:stretch>
        </p:blipFill>
        <p:spPr>
          <a:xfrm>
            <a:off x="1691680" y="2564904"/>
            <a:ext cx="5302885" cy="1467485"/>
          </a:xfrm>
          <a:prstGeom prst="rect">
            <a:avLst/>
          </a:prstGeom>
        </p:spPr>
      </p:pic>
      <p:sp>
        <p:nvSpPr>
          <p:cNvPr id="9" name="矩形 8"/>
          <p:cNvSpPr/>
          <p:nvPr/>
        </p:nvSpPr>
        <p:spPr>
          <a:xfrm>
            <a:off x="2858860" y="4165423"/>
            <a:ext cx="2954655" cy="369332"/>
          </a:xfrm>
          <a:prstGeom prst="rect">
            <a:avLst/>
          </a:prstGeom>
        </p:spPr>
        <p:txBody>
          <a:bodyPr wrap="non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剪切钢板阻尼器平面外失稳</a:t>
            </a:r>
            <a:endParaRPr lang="zh-CN" altLang="en-US" dirty="0"/>
          </a:p>
        </p:txBody>
      </p:sp>
      <p:sp>
        <p:nvSpPr>
          <p:cNvPr id="10" name="文本框 9"/>
          <p:cNvSpPr txBox="1"/>
          <p:nvPr/>
        </p:nvSpPr>
        <p:spPr>
          <a:xfrm>
            <a:off x="327922" y="4534755"/>
            <a:ext cx="2550698"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b="1" dirty="0" smtClean="0"/>
              <a:t>腹板钢材屈服点强度</a:t>
            </a:r>
            <a:endParaRPr lang="zh-CN" altLang="en-US" b="1" dirty="0"/>
          </a:p>
        </p:txBody>
      </p:sp>
      <p:sp>
        <p:nvSpPr>
          <p:cNvPr id="11" name="矩形 10"/>
          <p:cNvSpPr/>
          <p:nvPr/>
        </p:nvSpPr>
        <p:spPr>
          <a:xfrm>
            <a:off x="615086" y="5086925"/>
            <a:ext cx="8071713" cy="646331"/>
          </a:xfrm>
          <a:prstGeom prst="rect">
            <a:avLst/>
          </a:prstGeom>
        </p:spPr>
        <p:txBody>
          <a:bodyPr wrap="square">
            <a:spAutoFit/>
          </a:bodyPr>
          <a:lstStyle/>
          <a:p>
            <a:r>
              <a:rPr lang="zh-CN" altLang="en-US" dirty="0"/>
              <a:t>钢材屈服强度越大，腹板的剪切屈曲应力越大，能有效地限制和延迟腹板发生面外失稳现象。</a:t>
            </a:r>
          </a:p>
        </p:txBody>
      </p:sp>
    </p:spTree>
    <p:extLst>
      <p:ext uri="{BB962C8B-B14F-4D97-AF65-F5344CB8AC3E}">
        <p14:creationId xmlns:p14="http://schemas.microsoft.com/office/powerpoint/2010/main" val="3381622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方正综艺简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毕业论文答辩.potx" id="{4A7AA78A-E2EE-48F2-B87C-9B5BB1788FA3}" vid="{206AC5CC-4A45-47DF-8C9D-35A3A578506C}"/>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同济大学2017博士生开题-肖贲</Template>
  <TotalTime>2608</TotalTime>
  <Pages>0</Pages>
  <Words>2660</Words>
  <Characters>0</Characters>
  <Application>Microsoft Office PowerPoint</Application>
  <DocSecurity>0</DocSecurity>
  <PresentationFormat>全屏显示(4:3)</PresentationFormat>
  <Lines>0</Lines>
  <Paragraphs>435</Paragraphs>
  <Slides>36</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宋体</vt:lpstr>
      <vt:lpstr>微软雅黑</vt:lpstr>
      <vt:lpstr>方正综艺简体</vt:lpstr>
      <vt:lpstr>黑体</vt:lpstr>
      <vt:lpstr>Arial</vt:lpstr>
      <vt:lpstr>Arial Black</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肖贲</dc:creator>
  <cp:lastModifiedBy>肖贲</cp:lastModifiedBy>
  <cp:revision>97</cp:revision>
  <cp:lastPrinted>2014-06-19T02:24:44Z</cp:lastPrinted>
  <dcterms:created xsi:type="dcterms:W3CDTF">2017-11-09T04:14:56Z</dcterms:created>
  <dcterms:modified xsi:type="dcterms:W3CDTF">2017-11-13T12:48:58Z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2052-6.6.0.2877</vt:lpwstr>
  </property>
</Properties>
</file>